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3"/>
    <p:sldId id="258" r:id="rId4"/>
    <p:sldId id="11089667" r:id="rId5"/>
    <p:sldId id="11089666" r:id="rId6"/>
    <p:sldId id="257" r:id="rId7"/>
    <p:sldId id="1462" r:id="rId8"/>
    <p:sldId id="1506" r:id="rId9"/>
    <p:sldId id="1511" r:id="rId10"/>
    <p:sldId id="1512" r:id="rId11"/>
    <p:sldId id="1513" r:id="rId12"/>
    <p:sldId id="11089668" r:id="rId13"/>
    <p:sldId id="11089669" r:id="rId14"/>
    <p:sldId id="11089670" r:id="rId15"/>
    <p:sldId id="1504" r:id="rId16"/>
    <p:sldId id="1515" r:id="rId17"/>
    <p:sldId id="4257" r:id="rId18"/>
    <p:sldId id="4258" r:id="rId19"/>
    <p:sldId id="11089671" r:id="rId20"/>
    <p:sldId id="11089672" r:id="rId21"/>
    <p:sldId id="1505" r:id="rId22"/>
    <p:sldId id="1507" r:id="rId23"/>
    <p:sldId id="1508" r:id="rId24"/>
    <p:sldId id="4259" r:id="rId25"/>
    <p:sldId id="4260" r:id="rId26"/>
    <p:sldId id="4261" r:id="rId27"/>
    <p:sldId id="11089663" r:id="rId28"/>
    <p:sldId id="11089665" r:id="rId29"/>
  </p:sldIdLst>
  <p:sldSz cx="9144000" cy="5143500"/>
  <p:notesSz cx="6858000" cy="9144000"/>
  <p:custDataLst>
    <p:tags r:id="rId34"/>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342900" lvl="1" indent="11430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685800" lvl="2" indent="22860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28700" lvl="3" indent="34290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371600" lvl="4" indent="45720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45720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45720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45720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45720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34" userDrawn="1">
          <p15:clr>
            <a:srgbClr val="A4A3A4"/>
          </p15:clr>
        </p15:guide>
        <p15:guide id="2" pos="28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srgbClr val="FF0000"/>
    </p:penClr>
    <p:extLst>
      <p:ext uri="{2FDB2607-1784-4EEB-B798-7EB5836EED8A}">
        <p14:showMediaCtrls xmlns:p14="http://schemas.microsoft.com/office/powerpoint/2010/main" val="1"/>
      </p:ext>
    </p:extLst>
  </p:showPr>
  <p:clrMru>
    <a:srgbClr val="9E0000"/>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35"/>
    <p:restoredTop sz="91836"/>
  </p:normalViewPr>
  <p:slideViewPr>
    <p:cSldViewPr snapToGrid="0" showGuides="1">
      <p:cViewPr>
        <p:scale>
          <a:sx n="75" d="100"/>
          <a:sy n="75" d="100"/>
        </p:scale>
        <p:origin x="-1012" y="-188"/>
      </p:cViewPr>
      <p:guideLst>
        <p:guide orient="horz" pos="1634"/>
        <p:guide pos="2823"/>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23.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D9063F-9716-4A41-A5F3-B58FA62B532F}"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748" name="幻灯片图像占位符 3"/>
          <p:cNvSpPr>
            <a:spLocks noGrp="1" noRot="1" noChangeAspect="1"/>
          </p:cNvSpPr>
          <p:nvPr>
            <p:ph type="sldImg" idx="2"/>
          </p:nvPr>
        </p:nvSpPr>
        <p:spPr>
          <a:xfrm>
            <a:off x="685800" y="1143000"/>
            <a:ext cx="5486400" cy="3086100"/>
          </a:xfrm>
          <a:prstGeom prst="rect">
            <a:avLst/>
          </a:prstGeom>
          <a:noFill/>
          <a:ln w="9525">
            <a:noFill/>
          </a:ln>
        </p:spPr>
      </p:sp>
      <p:sp>
        <p:nvSpPr>
          <p:cNvPr id="6149"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defTabSz="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defTabSz="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defTabSz="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defTabSz="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1828800" indent="4572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286000" indent="4572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2743200" indent="4572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200400" indent="4572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w="9525">
            <a:noFill/>
            <a:miter lim="800000"/>
          </a:ln>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w="9525">
            <a:noFill/>
            <a:miter lim="800000"/>
          </a:ln>
        </p:spPr>
        <p:txBody>
          <a:bodyPr vert="horz" wrap="square" lIns="91440" tIns="45720" rIns="91440" bIns="45720" numCol="1" anchor="b" anchorCtr="0" compatLnSpc="1"/>
          <a:p>
            <a:pPr lvl="0" algn="r" eaLnBrk="1" hangingPunct="1"/>
            <a:fld id="{9A0DB2DC-4C9A-4742-B13C-FB6460FD3503}" type="slidenum">
              <a:rPr lang="zh-CN" altLang="en-US" dirty="0"/>
            </a:fld>
            <a:endParaRPr lang="zh-CN" altLang="en-US" sz="1200"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Tm="300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transition spd="slow" advTm="300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advTm="3000"/>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xml"/><Relationship Id="rId4" Type="http://schemas.openxmlformats.org/officeDocument/2006/relationships/image" Target="../media/image23.jpeg"/><Relationship Id="rId3" Type="http://schemas.openxmlformats.org/officeDocument/2006/relationships/tags" Target="../tags/tag3.xml"/><Relationship Id="rId2" Type="http://schemas.openxmlformats.org/officeDocument/2006/relationships/image" Target="../media/image21.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image" Target="../media/image23.jpeg"/><Relationship Id="rId3" Type="http://schemas.openxmlformats.org/officeDocument/2006/relationships/tags" Target="../tags/tag5.xml"/><Relationship Id="rId2" Type="http://schemas.openxmlformats.org/officeDocument/2006/relationships/image" Target="../media/image21.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xml"/><Relationship Id="rId4" Type="http://schemas.openxmlformats.org/officeDocument/2006/relationships/image" Target="../media/image23.jpeg"/><Relationship Id="rId3" Type="http://schemas.openxmlformats.org/officeDocument/2006/relationships/tags" Target="../tags/tag7.xml"/><Relationship Id="rId2" Type="http://schemas.openxmlformats.org/officeDocument/2006/relationships/image" Target="../media/image21.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0.xml"/><Relationship Id="rId4" Type="http://schemas.openxmlformats.org/officeDocument/2006/relationships/image" Target="../media/image23.jpeg"/><Relationship Id="rId3" Type="http://schemas.openxmlformats.org/officeDocument/2006/relationships/tags" Target="../tags/tag9.xml"/><Relationship Id="rId2" Type="http://schemas.openxmlformats.org/officeDocument/2006/relationships/image" Target="../media/image21.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3.jpeg"/><Relationship Id="rId3" Type="http://schemas.openxmlformats.org/officeDocument/2006/relationships/tags" Target="../tags/tag11.xml"/><Relationship Id="rId2" Type="http://schemas.openxmlformats.org/officeDocument/2006/relationships/image" Target="../media/image21.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21.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21.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tags" Target="../tags/tag19.xml"/><Relationship Id="rId4" Type="http://schemas.openxmlformats.org/officeDocument/2006/relationships/image" Target="../media/image23.jpeg"/><Relationship Id="rId3" Type="http://schemas.openxmlformats.org/officeDocument/2006/relationships/tags" Target="../tags/tag18.xml"/><Relationship Id="rId2" Type="http://schemas.openxmlformats.org/officeDocument/2006/relationships/image" Target="../media/image21.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tags" Target="../tags/tag21.xml"/><Relationship Id="rId4" Type="http://schemas.openxmlformats.org/officeDocument/2006/relationships/image" Target="../media/image23.jpeg"/><Relationship Id="rId3" Type="http://schemas.openxmlformats.org/officeDocument/2006/relationships/tags" Target="../tags/tag20.xml"/><Relationship Id="rId2" Type="http://schemas.openxmlformats.org/officeDocument/2006/relationships/image" Target="../media/image21.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2.xml"/><Relationship Id="rId2" Type="http://schemas.openxmlformats.org/officeDocument/2006/relationships/image" Target="../media/image21.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jpeg"/><Relationship Id="rId3" Type="http://schemas.openxmlformats.org/officeDocument/2006/relationships/tags" Target="../tags/tag1.xml"/><Relationship Id="rId2" Type="http://schemas.openxmlformats.org/officeDocument/2006/relationships/image" Target="../media/image21.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7.png"/><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3.jpeg"/><Relationship Id="rId3" Type="http://schemas.openxmlformats.org/officeDocument/2006/relationships/tags" Target="../tags/tag2.xml"/><Relationship Id="rId2" Type="http://schemas.openxmlformats.org/officeDocument/2006/relationships/image" Target="../media/image21.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图片 6"/>
          <p:cNvPicPr>
            <a:picLocks noChangeAspect="1"/>
          </p:cNvPicPr>
          <p:nvPr/>
        </p:nvPicPr>
        <p:blipFill>
          <a:blip r:embed="rId1"/>
          <a:stretch>
            <a:fillRect/>
          </a:stretch>
        </p:blipFill>
        <p:spPr>
          <a:xfrm>
            <a:off x="0" y="0"/>
            <a:ext cx="9144000" cy="5143500"/>
          </a:xfrm>
          <a:prstGeom prst="rect">
            <a:avLst/>
          </a:prstGeom>
          <a:noFill/>
          <a:ln w="9525">
            <a:noFill/>
          </a:ln>
        </p:spPr>
      </p:pic>
      <p:pic>
        <p:nvPicPr>
          <p:cNvPr id="19" name="图片 18"/>
          <p:cNvPicPr>
            <a:picLocks noChangeAspect="1"/>
          </p:cNvPicPr>
          <p:nvPr/>
        </p:nvPicPr>
        <p:blipFill>
          <a:blip r:embed="rId2"/>
          <a:stretch>
            <a:fillRect/>
          </a:stretch>
        </p:blipFill>
        <p:spPr>
          <a:xfrm>
            <a:off x="-12700" y="3097213"/>
            <a:ext cx="9144000" cy="1801812"/>
          </a:xfrm>
          <a:prstGeom prst="rect">
            <a:avLst/>
          </a:prstGeom>
          <a:noFill/>
          <a:ln w="9525">
            <a:noFill/>
          </a:ln>
        </p:spPr>
      </p:pic>
      <p:pic>
        <p:nvPicPr>
          <p:cNvPr id="9" name="图片 8"/>
          <p:cNvPicPr>
            <a:picLocks noChangeAspect="1"/>
          </p:cNvPicPr>
          <p:nvPr/>
        </p:nvPicPr>
        <p:blipFill>
          <a:blip r:embed="rId3"/>
          <a:stretch>
            <a:fillRect/>
          </a:stretch>
        </p:blipFill>
        <p:spPr>
          <a:xfrm>
            <a:off x="6923088" y="2152650"/>
            <a:ext cx="2044700" cy="2163763"/>
          </a:xfrm>
          <a:prstGeom prst="rect">
            <a:avLst/>
          </a:prstGeom>
          <a:noFill/>
          <a:ln w="9525">
            <a:noFill/>
          </a:ln>
        </p:spPr>
      </p:pic>
      <p:pic>
        <p:nvPicPr>
          <p:cNvPr id="11" name="图片 10"/>
          <p:cNvPicPr>
            <a:picLocks noChangeAspect="1"/>
          </p:cNvPicPr>
          <p:nvPr/>
        </p:nvPicPr>
        <p:blipFill>
          <a:blip r:embed="rId4"/>
          <a:stretch>
            <a:fillRect/>
          </a:stretch>
        </p:blipFill>
        <p:spPr>
          <a:xfrm>
            <a:off x="0" y="3233738"/>
            <a:ext cx="9131300" cy="1793875"/>
          </a:xfrm>
          <a:prstGeom prst="rect">
            <a:avLst/>
          </a:prstGeom>
          <a:noFill/>
          <a:ln w="9525">
            <a:noFill/>
          </a:ln>
        </p:spPr>
      </p:pic>
      <p:pic>
        <p:nvPicPr>
          <p:cNvPr id="13" name="图片 12"/>
          <p:cNvPicPr>
            <a:picLocks noChangeAspect="1"/>
          </p:cNvPicPr>
          <p:nvPr/>
        </p:nvPicPr>
        <p:blipFill>
          <a:blip r:embed="rId5"/>
          <a:stretch>
            <a:fillRect/>
          </a:stretch>
        </p:blipFill>
        <p:spPr>
          <a:xfrm>
            <a:off x="1352550" y="4230688"/>
            <a:ext cx="6076950" cy="920750"/>
          </a:xfrm>
          <a:prstGeom prst="rect">
            <a:avLst/>
          </a:prstGeom>
          <a:noFill/>
          <a:ln w="9525">
            <a:noFill/>
          </a:ln>
        </p:spPr>
      </p:pic>
      <p:grpSp>
        <p:nvGrpSpPr>
          <p:cNvPr id="2" name="组合 25"/>
          <p:cNvGrpSpPr/>
          <p:nvPr/>
        </p:nvGrpSpPr>
        <p:grpSpPr>
          <a:xfrm>
            <a:off x="0" y="4024313"/>
            <a:ext cx="9144000" cy="1135062"/>
            <a:chOff x="-1" y="5365178"/>
            <a:chExt cx="12192000" cy="1513411"/>
          </a:xfrm>
        </p:grpSpPr>
        <p:pic>
          <p:nvPicPr>
            <p:cNvPr id="1043" name="图片 21"/>
            <p:cNvPicPr>
              <a:picLocks noChangeAspect="1"/>
            </p:cNvPicPr>
            <p:nvPr/>
          </p:nvPicPr>
          <p:blipFill>
            <a:blip r:embed="rId6"/>
            <a:stretch>
              <a:fillRect/>
            </a:stretch>
          </p:blipFill>
          <p:spPr>
            <a:xfrm flipH="1">
              <a:off x="-1" y="5372699"/>
              <a:ext cx="4082143" cy="1505890"/>
            </a:xfrm>
            <a:prstGeom prst="rect">
              <a:avLst/>
            </a:prstGeom>
            <a:noFill/>
            <a:ln w="9525">
              <a:noFill/>
            </a:ln>
          </p:spPr>
        </p:pic>
        <p:pic>
          <p:nvPicPr>
            <p:cNvPr id="1044" name="图片 20"/>
            <p:cNvPicPr>
              <a:picLocks noChangeAspect="1"/>
            </p:cNvPicPr>
            <p:nvPr/>
          </p:nvPicPr>
          <p:blipFill>
            <a:blip r:embed="rId6"/>
            <a:stretch>
              <a:fillRect/>
            </a:stretch>
          </p:blipFill>
          <p:spPr>
            <a:xfrm>
              <a:off x="8109856" y="5365178"/>
              <a:ext cx="4082143" cy="1505890"/>
            </a:xfrm>
            <a:prstGeom prst="rect">
              <a:avLst/>
            </a:prstGeom>
            <a:noFill/>
            <a:ln w="9525">
              <a:noFill/>
            </a:ln>
          </p:spPr>
        </p:pic>
      </p:grpSp>
      <p:pic>
        <p:nvPicPr>
          <p:cNvPr id="15" name="图片 14"/>
          <p:cNvPicPr>
            <a:picLocks noChangeAspect="1"/>
          </p:cNvPicPr>
          <p:nvPr/>
        </p:nvPicPr>
        <p:blipFill>
          <a:blip r:embed="rId7"/>
          <a:stretch>
            <a:fillRect/>
          </a:stretch>
        </p:blipFill>
        <p:spPr>
          <a:xfrm>
            <a:off x="6891338" y="3586163"/>
            <a:ext cx="1949450" cy="1557337"/>
          </a:xfrm>
          <a:prstGeom prst="rect">
            <a:avLst/>
          </a:prstGeom>
          <a:noFill/>
          <a:ln w="9525">
            <a:noFill/>
          </a:ln>
        </p:spPr>
      </p:pic>
      <p:sp>
        <p:nvSpPr>
          <p:cNvPr id="23" name="文本框 22"/>
          <p:cNvSpPr txBox="1"/>
          <p:nvPr/>
        </p:nvSpPr>
        <p:spPr>
          <a:xfrm>
            <a:off x="1270000" y="998855"/>
            <a:ext cx="6506845" cy="306705"/>
          </a:xfrm>
          <a:prstGeom prst="rect">
            <a:avLst/>
          </a:prstGeom>
          <a:solidFill>
            <a:srgbClr val="C00000"/>
          </a:solidFill>
          <a:ln w="9525">
            <a:noFill/>
          </a:ln>
        </p:spPr>
        <p:txBody>
          <a:bodyPr wrap="square">
            <a:spAutoFit/>
          </a:bodyPr>
          <a:p>
            <a:pPr algn="ctr"/>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面向广大团员和青年开展学习贯彻习近平新时代中国特色社会主义思想主题教育</a:t>
            </a:r>
            <a:endParaRPr lang="en-US" altLang="zh-CN"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文本框 23"/>
          <p:cNvSpPr txBox="1"/>
          <p:nvPr/>
        </p:nvSpPr>
        <p:spPr>
          <a:xfrm>
            <a:off x="1955800" y="3160713"/>
            <a:ext cx="5037138" cy="369888"/>
          </a:xfrm>
          <a:prstGeom prst="rect">
            <a:avLst/>
          </a:prstGeom>
          <a:noFill/>
        </p:spPr>
        <p:txBody>
          <a:bodyPr>
            <a:spAutoFit/>
          </a:bodyPr>
          <a:lstStyle/>
          <a:p>
            <a:pPr marR="0" algn="ctr" defTabSz="914400">
              <a:buClrTx/>
              <a:buSzTx/>
              <a:buFontTx/>
              <a:buNone/>
              <a:defRPr/>
            </a:pPr>
            <a:r>
              <a:rPr kumimoji="0" lang="en-US" altLang="zh-CN" b="1" kern="1200" cap="none" spc="-113" normalizeH="0" baseline="0" noProof="0" dirty="0" smtClean="0">
                <a:solidFill>
                  <a:srgbClr val="C00000"/>
                </a:solidFill>
                <a:latin typeface="楷体" panose="02010609060101010101" pitchFamily="49" charset="-122"/>
                <a:ea typeface="楷体" panose="02010609060101010101" pitchFamily="49" charset="-122"/>
                <a:cs typeface="+mn-cs"/>
                <a:sym typeface="微软雅黑" panose="020B0503020204020204" pitchFamily="34" charset="-122"/>
              </a:rPr>
              <a:t>2023.12.03</a:t>
            </a:r>
            <a:endParaRPr kumimoji="0" lang="zh-CN" altLang="en-US" b="1" kern="1200" cap="none" spc="-113" normalizeH="0" baseline="0" noProof="0" dirty="0">
              <a:solidFill>
                <a:srgbClr val="C00000"/>
              </a:solidFill>
              <a:latin typeface="楷体" panose="02010609060101010101" pitchFamily="49" charset="-122"/>
              <a:ea typeface="楷体" panose="02010609060101010101" pitchFamily="49" charset="-122"/>
              <a:cs typeface="+mn-cs"/>
              <a:sym typeface="微软雅黑" panose="020B0503020204020204" pitchFamily="34" charset="-122"/>
            </a:endParaRPr>
          </a:p>
        </p:txBody>
      </p:sp>
      <p:grpSp>
        <p:nvGrpSpPr>
          <p:cNvPr id="3" name="组合 32"/>
          <p:cNvGrpSpPr/>
          <p:nvPr/>
        </p:nvGrpSpPr>
        <p:grpSpPr>
          <a:xfrm>
            <a:off x="2247900" y="2647950"/>
            <a:ext cx="4279900" cy="368300"/>
            <a:chOff x="2790518" y="4160085"/>
            <a:chExt cx="5705599" cy="492296"/>
          </a:xfrm>
        </p:grpSpPr>
        <p:grpSp>
          <p:nvGrpSpPr>
            <p:cNvPr id="1039" name="组合 30"/>
            <p:cNvGrpSpPr/>
            <p:nvPr/>
          </p:nvGrpSpPr>
          <p:grpSpPr>
            <a:xfrm>
              <a:off x="2790518" y="4351122"/>
              <a:ext cx="5705599" cy="55364"/>
              <a:chOff x="2790518" y="4351122"/>
              <a:chExt cx="5705599" cy="55364"/>
            </a:xfrm>
          </p:grpSpPr>
          <p:cxnSp>
            <p:nvCxnSpPr>
              <p:cNvPr id="29" name="直接连接符 28"/>
              <p:cNvCxnSpPr/>
              <p:nvPr/>
            </p:nvCxnSpPr>
            <p:spPr>
              <a:xfrm>
                <a:off x="2790518" y="4351062"/>
                <a:ext cx="177982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716292" y="4406233"/>
                <a:ext cx="17798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2" name="文本框 31"/>
            <p:cNvSpPr txBox="1"/>
            <p:nvPr/>
          </p:nvSpPr>
          <p:spPr>
            <a:xfrm>
              <a:off x="4396806" y="4160085"/>
              <a:ext cx="2723703" cy="492296"/>
            </a:xfrm>
            <a:prstGeom prst="rect">
              <a:avLst/>
            </a:prstGeom>
            <a:noFill/>
          </p:spPr>
          <p:txBody>
            <a:bodyPr>
              <a:spAutoFit/>
            </a:bodyPr>
            <a:lstStyle/>
            <a:p>
              <a:pPr marR="0" algn="ctr" defTabSz="914400">
                <a:buClrTx/>
                <a:buSzTx/>
                <a:buFontTx/>
                <a:buNone/>
                <a:defRPr/>
              </a:pPr>
              <a:r>
                <a:rPr kumimoji="0" lang="zh-CN" altLang="en-US" kern="1200" cap="none" spc="-113" normalizeH="0" baseline="0" noProof="0" dirty="0">
                  <a:solidFill>
                    <a:srgbClr val="C00000"/>
                  </a:solidFill>
                  <a:latin typeface="微软雅黑" panose="020B0503020204020204" pitchFamily="34" charset="-122"/>
                  <a:ea typeface="微软雅黑" panose="020B0503020204020204" pitchFamily="34" charset="-122"/>
                  <a:cs typeface="+mn-cs"/>
                  <a:sym typeface="微软雅黑" panose="020B0503020204020204" pitchFamily="34" charset="-122"/>
                </a:rPr>
                <a:t>★★★★★</a:t>
              </a:r>
              <a:endParaRPr kumimoji="0" lang="zh-CN" altLang="en-US" kern="1200" cap="none" spc="-113" normalizeH="0" baseline="0" noProof="0" dirty="0">
                <a:solidFill>
                  <a:srgbClr val="C00000"/>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pic>
        <p:nvPicPr>
          <p:cNvPr id="1036" name="图片 16"/>
          <p:cNvPicPr>
            <a:picLocks noChangeAspect="1"/>
          </p:cNvPicPr>
          <p:nvPr/>
        </p:nvPicPr>
        <p:blipFill>
          <a:blip r:embed="rId8"/>
          <a:stretch>
            <a:fillRect/>
          </a:stretch>
        </p:blipFill>
        <p:spPr>
          <a:xfrm>
            <a:off x="7205663" y="193675"/>
            <a:ext cx="1479550" cy="765175"/>
          </a:xfrm>
          <a:prstGeom prst="rect">
            <a:avLst/>
          </a:prstGeom>
          <a:noFill/>
          <a:ln w="9525">
            <a:noFill/>
          </a:ln>
        </p:spPr>
      </p:pic>
      <p:sp>
        <p:nvSpPr>
          <p:cNvPr id="40" name="文本框 39"/>
          <p:cNvSpPr txBox="1"/>
          <p:nvPr/>
        </p:nvSpPr>
        <p:spPr>
          <a:xfrm>
            <a:off x="322263" y="1522413"/>
            <a:ext cx="8535987" cy="522287"/>
          </a:xfrm>
          <a:prstGeom prst="rect">
            <a:avLst/>
          </a:prstGeom>
          <a:noFill/>
          <a:ln w="9525">
            <a:noFill/>
          </a:ln>
        </p:spPr>
        <p:txBody>
          <a:bodyPr>
            <a:spAutoFit/>
          </a:bodyPr>
          <a:p>
            <a:pPr algn="ctr"/>
            <a:r>
              <a:rPr lang="en-US" altLang="zh-CN" sz="2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2023</a:t>
            </a:r>
            <a:r>
              <a:rPr lang="zh-CN" altLang="en-US" sz="2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年团员和青年主题教育</a:t>
            </a:r>
            <a:r>
              <a:rPr lang="en-US" altLang="zh-CN" sz="2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“挺膺担当”</a:t>
            </a:r>
            <a:endParaRPr lang="zh-CN" altLang="en-US" sz="2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8" name="文本框 5"/>
          <p:cNvSpPr txBox="1"/>
          <p:nvPr/>
        </p:nvSpPr>
        <p:spPr>
          <a:xfrm>
            <a:off x="1643063" y="2181225"/>
            <a:ext cx="5819775" cy="339725"/>
          </a:xfrm>
          <a:prstGeom prst="rect">
            <a:avLst/>
          </a:prstGeom>
          <a:noFill/>
          <a:ln w="9525">
            <a:noFill/>
          </a:ln>
        </p:spPr>
        <p:txBody>
          <a:bodyPr>
            <a:spAutoFit/>
          </a:bodyPr>
          <a:p>
            <a:r>
              <a:rPr lang="zh-CN" altLang="en-US" sz="1600" dirty="0">
                <a:latin typeface="微软雅黑" panose="020B0503020204020204" pitchFamily="34" charset="-122"/>
                <a:ea typeface="微软雅黑" panose="020B0503020204020204" pitchFamily="34" charset="-122"/>
              </a:rPr>
              <a:t>“思想旗帜”、“坚强核心”、“强国复兴”、</a:t>
            </a:r>
            <a:r>
              <a:rPr lang="zh-CN" altLang="en-US" sz="1600" b="1" dirty="0">
                <a:latin typeface="微软雅黑" panose="020B0503020204020204" pitchFamily="34" charset="-122"/>
                <a:ea typeface="微软雅黑" panose="020B0503020204020204" pitchFamily="34" charset="-122"/>
              </a:rPr>
              <a:t>“挺膺担当”</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p:transition spd="slow"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par>
                          <p:cTn id="34" fill="hold">
                            <p:stCondLst>
                              <p:cond delay="4000"/>
                            </p:stCondLst>
                            <p:childTnLst>
                              <p:par>
                                <p:cTn id="35" presetID="22" presetClass="entr" presetSubtype="4"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par>
                          <p:cTn id="38" fill="hold">
                            <p:stCondLst>
                              <p:cond delay="4500"/>
                            </p:stCondLst>
                            <p:childTnLst>
                              <p:par>
                                <p:cTn id="39" presetID="16" presetClass="entr" presetSubtype="21"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图片 6"/>
          <p:cNvPicPr>
            <a:picLocks noChangeAspect="1"/>
          </p:cNvPicPr>
          <p:nvPr/>
        </p:nvPicPr>
        <p:blipFill>
          <a:blip r:embed="rId1"/>
          <a:stretch>
            <a:fillRect/>
          </a:stretch>
        </p:blipFill>
        <p:spPr>
          <a:xfrm>
            <a:off x="0" y="0"/>
            <a:ext cx="9144000" cy="5143500"/>
          </a:xfrm>
          <a:prstGeom prst="rect">
            <a:avLst/>
          </a:prstGeom>
          <a:noFill/>
          <a:ln w="9525">
            <a:noFill/>
          </a:ln>
        </p:spPr>
      </p:pic>
      <p:sp>
        <p:nvSpPr>
          <p:cNvPr id="4" name="矩形 3"/>
          <p:cNvSpPr/>
          <p:nvPr/>
        </p:nvSpPr>
        <p:spPr>
          <a:xfrm>
            <a:off x="158750" y="308928"/>
            <a:ext cx="8647113" cy="475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196" name="文本框 79"/>
          <p:cNvSpPr txBox="1"/>
          <p:nvPr/>
        </p:nvSpPr>
        <p:spPr>
          <a:xfrm>
            <a:off x="1062038" y="496888"/>
            <a:ext cx="6554787" cy="368300"/>
          </a:xfrm>
          <a:prstGeom prst="rect">
            <a:avLst/>
          </a:prstGeom>
          <a:noFill/>
          <a:ln w="9525">
            <a:noFill/>
          </a:ln>
        </p:spPr>
        <p:txBody>
          <a:bodyPr>
            <a:spAutoFit/>
          </a:bodyPr>
          <a:p>
            <a:pPr>
              <a:buNone/>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习近平总书记关于青年工作的重要思想</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197" name="图片 80"/>
          <p:cNvPicPr>
            <a:picLocks noChangeAspect="1"/>
          </p:cNvPicPr>
          <p:nvPr/>
        </p:nvPicPr>
        <p:blipFill>
          <a:blip r:embed="rId2"/>
          <a:stretch>
            <a:fillRect/>
          </a:stretch>
        </p:blipFill>
        <p:spPr>
          <a:xfrm>
            <a:off x="228600" y="179388"/>
            <a:ext cx="900113" cy="663575"/>
          </a:xfrm>
          <a:prstGeom prst="rect">
            <a:avLst/>
          </a:prstGeom>
          <a:noFill/>
          <a:ln w="9525">
            <a:noFill/>
          </a:ln>
        </p:spPr>
      </p:pic>
      <p:pic>
        <p:nvPicPr>
          <p:cNvPr id="8198" name="图片 1" descr="防盗标签"/>
          <p:cNvPicPr>
            <a:picLocks noChangeAspect="1"/>
          </p:cNvPicPr>
          <p:nvPr>
            <p:custDataLst>
              <p:tags r:id="rId3"/>
            </p:custDataLst>
          </p:nvPr>
        </p:nvPicPr>
        <p:blipFill>
          <a:blip r:embed="rId4"/>
          <a:stretch>
            <a:fillRect/>
          </a:stretch>
        </p:blipFill>
        <p:spPr>
          <a:xfrm>
            <a:off x="2155825" y="955675"/>
            <a:ext cx="3175" cy="0"/>
          </a:xfrm>
          <a:prstGeom prst="rect">
            <a:avLst/>
          </a:prstGeom>
          <a:noFill/>
          <a:ln w="9525">
            <a:noFill/>
          </a:ln>
        </p:spPr>
      </p:pic>
      <p:sp>
        <p:nvSpPr>
          <p:cNvPr id="16" name="TextBox 6"/>
          <p:cNvSpPr>
            <a:spLocks noChangeArrowheads="1"/>
          </p:cNvSpPr>
          <p:nvPr/>
        </p:nvSpPr>
        <p:spPr bwMode="auto">
          <a:xfrm>
            <a:off x="595630" y="1079500"/>
            <a:ext cx="7875905" cy="1060450"/>
          </a:xfrm>
          <a:prstGeom prst="rect">
            <a:avLst/>
          </a:prstGeom>
          <a:noFill/>
          <a:ln w="9525">
            <a:solidFill>
              <a:schemeClr val="tx2"/>
            </a:solidFill>
            <a:miter lim="800000"/>
          </a:ln>
        </p:spPr>
        <p:txBody>
          <a:bodyPr wrap="square">
            <a:spAutoFit/>
          </a:bodyPr>
          <a:lstStyle>
            <a:lvl1pPr indent="35877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358775"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习近平总书记深刻把握中国青年运动时代规律，系统回答党的青年工作战略课题，作出一系列重大论断，提出一系列重要要求，集中体现为习近平总书记关于青年工作的重要思想，为新时代共青团和青年工作提供了根本遵循。</a:t>
            </a:r>
            <a:endParaRPr kumimoji="0"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 name="TextBox 6"/>
          <p:cNvSpPr>
            <a:spLocks noChangeArrowheads="1"/>
          </p:cNvSpPr>
          <p:nvPr>
            <p:custDataLst>
              <p:tags r:id="rId5"/>
            </p:custDataLst>
          </p:nvPr>
        </p:nvSpPr>
        <p:spPr bwMode="auto">
          <a:xfrm>
            <a:off x="595630" y="2486660"/>
            <a:ext cx="7875905" cy="2030095"/>
          </a:xfrm>
          <a:prstGeom prst="rect">
            <a:avLst/>
          </a:prstGeom>
          <a:solidFill>
            <a:srgbClr val="C00000"/>
          </a:solidFill>
          <a:ln w="9525">
            <a:solidFill>
              <a:srgbClr val="C00000"/>
            </a:solidFill>
            <a:miter lim="800000"/>
          </a:ln>
        </p:spPr>
        <p:txBody>
          <a:bodyPr wrap="square">
            <a:spAutoFit/>
          </a:bodyPr>
          <a:lstStyle>
            <a:lvl1pPr indent="35877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R="0" lvl="0" algn="just" defTabSz="914400" rtl="0" eaLnBrk="0" fontAlgn="base" latinLnBrk="0" hangingPunct="0">
              <a:lnSpc>
                <a:spcPct val="150000"/>
              </a:lnSpc>
              <a:spcBef>
                <a:spcPct val="0"/>
              </a:spcBef>
              <a:spcAft>
                <a:spcPct val="0"/>
              </a:spcAft>
              <a:buClrTx/>
              <a:buSzTx/>
              <a:buFont typeface="Wingdings" panose="05000000000000000000" charset="0"/>
              <a:buChar char="n"/>
              <a:defRPr/>
            </a:pPr>
            <a:r>
              <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习近平总书记</a:t>
            </a:r>
            <a:r>
              <a:rPr kumimoji="0" sz="1400" b="0"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清晰指明青年工作的方向道路</a:t>
            </a:r>
            <a:r>
              <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强调必须毫不动摇坚持党对青年工作的领导，坚持走中国特色社会主义群团发展道路；要求共青团始终把牢坚定不移跟党走、为党和人民奋斗的初心使命，把坚持党的领导深深融入血脉之中，推动中国青年运动沿着正确政治方向前行。</a:t>
            </a:r>
            <a:endPar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R="0" lvl="0" algn="just" defTabSz="914400" rtl="0" eaLnBrk="0" fontAlgn="base" latinLnBrk="0" hangingPunct="0">
              <a:lnSpc>
                <a:spcPct val="150000"/>
              </a:lnSpc>
              <a:spcBef>
                <a:spcPct val="0"/>
              </a:spcBef>
              <a:spcAft>
                <a:spcPct val="0"/>
              </a:spcAft>
              <a:buClrTx/>
              <a:buSzTx/>
              <a:buFont typeface="Wingdings" panose="05000000000000000000" charset="0"/>
              <a:buChar char="n"/>
              <a:defRPr/>
            </a:pPr>
            <a:r>
              <a:rPr sz="1400" noProof="0" dirty="0">
                <a:ln>
                  <a:noFill/>
                </a:ln>
                <a:solidFill>
                  <a:schemeClr val="bg1"/>
                </a:solidFill>
                <a:effectLst/>
                <a:uLnTx/>
                <a:uFillTx/>
                <a:latin typeface="微软雅黑" panose="020B0503020204020204" pitchFamily="34" charset="-122"/>
                <a:ea typeface="微软雅黑" panose="020B0503020204020204" pitchFamily="34" charset="-122"/>
                <a:sym typeface="Arial" panose="020B0604020202020204" pitchFamily="34" charset="0"/>
              </a:rPr>
              <a:t>习近平总书记</a:t>
            </a:r>
            <a:r>
              <a:rPr sz="1400" noProof="0" dirty="0">
                <a:ln>
                  <a:noFill/>
                </a:ln>
                <a:solidFill>
                  <a:srgbClr val="FFC000"/>
                </a:solidFill>
                <a:effectLst/>
                <a:uLnTx/>
                <a:uFillTx/>
                <a:latin typeface="微软雅黑" panose="020B0503020204020204" pitchFamily="34" charset="-122"/>
                <a:ea typeface="微软雅黑" panose="020B0503020204020204" pitchFamily="34" charset="-122"/>
                <a:sym typeface="Arial" panose="020B0604020202020204" pitchFamily="34" charset="0"/>
              </a:rPr>
              <a:t>清晰指明青年工作的根本任务</a:t>
            </a:r>
            <a:r>
              <a:rPr sz="1400" noProof="0" dirty="0">
                <a:ln>
                  <a:noFill/>
                </a:ln>
                <a:solidFill>
                  <a:schemeClr val="bg1"/>
                </a:solidFill>
                <a:effectLst/>
                <a:uLnTx/>
                <a:uFillTx/>
                <a:latin typeface="微软雅黑" panose="020B0503020204020204" pitchFamily="34" charset="-122"/>
                <a:ea typeface="微软雅黑" panose="020B0503020204020204" pitchFamily="34" charset="-122"/>
                <a:sym typeface="Arial" panose="020B0604020202020204" pitchFamily="34" charset="0"/>
              </a:rPr>
              <a:t>，强调把青年一代培养造就成德智体美劳全面发展的社会主义建设者和接班人，是全党的共同政治责任；要求共青团时刻把为党和人民培养人的工作摆在首位、贯穿始终，自觉站在理想信念制高点上教育引导青年。</a:t>
            </a:r>
            <a:endPar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图片 6"/>
          <p:cNvPicPr>
            <a:picLocks noChangeAspect="1"/>
          </p:cNvPicPr>
          <p:nvPr/>
        </p:nvPicPr>
        <p:blipFill>
          <a:blip r:embed="rId1"/>
          <a:stretch>
            <a:fillRect/>
          </a:stretch>
        </p:blipFill>
        <p:spPr>
          <a:xfrm>
            <a:off x="0" y="0"/>
            <a:ext cx="9144000" cy="5143500"/>
          </a:xfrm>
          <a:prstGeom prst="rect">
            <a:avLst/>
          </a:prstGeom>
          <a:noFill/>
          <a:ln w="9525">
            <a:noFill/>
          </a:ln>
        </p:spPr>
      </p:pic>
      <p:sp>
        <p:nvSpPr>
          <p:cNvPr id="4" name="矩形 3"/>
          <p:cNvSpPr/>
          <p:nvPr/>
        </p:nvSpPr>
        <p:spPr>
          <a:xfrm>
            <a:off x="158750" y="214313"/>
            <a:ext cx="8647113" cy="475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196" name="文本框 79"/>
          <p:cNvSpPr txBox="1"/>
          <p:nvPr/>
        </p:nvSpPr>
        <p:spPr>
          <a:xfrm>
            <a:off x="1062038" y="496888"/>
            <a:ext cx="6554787" cy="368300"/>
          </a:xfrm>
          <a:prstGeom prst="rect">
            <a:avLst/>
          </a:prstGeom>
          <a:noFill/>
          <a:ln w="9525">
            <a:noFill/>
          </a:ln>
        </p:spPr>
        <p:txBody>
          <a:bodyPr>
            <a:spAutoFit/>
          </a:bodyPr>
          <a:p>
            <a:pPr>
              <a:buNone/>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习近平总书记关于青年工作的重要思想</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197" name="图片 80"/>
          <p:cNvPicPr>
            <a:picLocks noChangeAspect="1"/>
          </p:cNvPicPr>
          <p:nvPr/>
        </p:nvPicPr>
        <p:blipFill>
          <a:blip r:embed="rId2"/>
          <a:stretch>
            <a:fillRect/>
          </a:stretch>
        </p:blipFill>
        <p:spPr>
          <a:xfrm>
            <a:off x="228600" y="179388"/>
            <a:ext cx="900113" cy="663575"/>
          </a:xfrm>
          <a:prstGeom prst="rect">
            <a:avLst/>
          </a:prstGeom>
          <a:noFill/>
          <a:ln w="9525">
            <a:noFill/>
          </a:ln>
        </p:spPr>
      </p:pic>
      <p:pic>
        <p:nvPicPr>
          <p:cNvPr id="8198" name="图片 1" descr="防盗标签"/>
          <p:cNvPicPr>
            <a:picLocks noChangeAspect="1"/>
          </p:cNvPicPr>
          <p:nvPr>
            <p:custDataLst>
              <p:tags r:id="rId3"/>
            </p:custDataLst>
          </p:nvPr>
        </p:nvPicPr>
        <p:blipFill>
          <a:blip r:embed="rId4"/>
          <a:stretch>
            <a:fillRect/>
          </a:stretch>
        </p:blipFill>
        <p:spPr>
          <a:xfrm>
            <a:off x="2155825" y="955675"/>
            <a:ext cx="3175" cy="0"/>
          </a:xfrm>
          <a:prstGeom prst="rect">
            <a:avLst/>
          </a:prstGeom>
          <a:noFill/>
          <a:ln w="9525">
            <a:noFill/>
          </a:ln>
        </p:spPr>
      </p:pic>
      <p:sp>
        <p:nvSpPr>
          <p:cNvPr id="2" name="TextBox 6"/>
          <p:cNvSpPr>
            <a:spLocks noChangeArrowheads="1"/>
          </p:cNvSpPr>
          <p:nvPr>
            <p:custDataLst>
              <p:tags r:id="rId5"/>
            </p:custDataLst>
          </p:nvPr>
        </p:nvSpPr>
        <p:spPr bwMode="auto">
          <a:xfrm>
            <a:off x="544195" y="1471295"/>
            <a:ext cx="7875905" cy="2676525"/>
          </a:xfrm>
          <a:prstGeom prst="rect">
            <a:avLst/>
          </a:prstGeom>
          <a:solidFill>
            <a:srgbClr val="C00000"/>
          </a:solidFill>
          <a:ln w="9525">
            <a:solidFill>
              <a:srgbClr val="C00000"/>
            </a:solidFill>
            <a:miter lim="800000"/>
          </a:ln>
        </p:spPr>
        <p:txBody>
          <a:bodyPr wrap="square">
            <a:spAutoFit/>
          </a:bodyPr>
          <a:lstStyle>
            <a:lvl1pPr indent="35877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R="0" lvl="0" algn="just" defTabSz="914400" rtl="0" eaLnBrk="0" fontAlgn="base" latinLnBrk="0" hangingPunct="0">
              <a:lnSpc>
                <a:spcPct val="150000"/>
              </a:lnSpc>
              <a:spcBef>
                <a:spcPct val="0"/>
              </a:spcBef>
              <a:spcAft>
                <a:spcPct val="0"/>
              </a:spcAft>
              <a:buClrTx/>
              <a:buSzTx/>
              <a:buFont typeface="Wingdings" panose="05000000000000000000" charset="0"/>
              <a:buChar char="n"/>
              <a:defRPr/>
            </a:pPr>
            <a:r>
              <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习近平总书记</a:t>
            </a:r>
            <a:r>
              <a:rPr kumimoji="0" sz="1400" b="0"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清晰指明中国青年运动的时代主题</a:t>
            </a:r>
            <a:r>
              <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强调中国青年始终是实现中华民族伟大复兴的先锋力量，中华民族伟大复兴的中国梦终将在一代代青年的接力奋斗中变为现实；要求共青团胸怀“国之大者”，找准工作切入点、结合点、着力点，更好把青年团结起来、组织起来、动员起来，充分发挥突击队作用。</a:t>
            </a:r>
            <a:endPar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R="0" lvl="0" algn="just" defTabSz="914400" rtl="0" eaLnBrk="0" fontAlgn="base" latinLnBrk="0" hangingPunct="0">
              <a:lnSpc>
                <a:spcPct val="150000"/>
              </a:lnSpc>
              <a:spcBef>
                <a:spcPct val="0"/>
              </a:spcBef>
              <a:spcAft>
                <a:spcPct val="0"/>
              </a:spcAft>
              <a:buClrTx/>
              <a:buSzTx/>
              <a:buFont typeface="Wingdings" panose="05000000000000000000" charset="0"/>
              <a:buChar char="n"/>
              <a:defRPr/>
            </a:pPr>
            <a:r>
              <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——习近平总书记</a:t>
            </a:r>
            <a:r>
              <a:rPr kumimoji="0" sz="1400" b="0"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清晰指明青年工作的战略地位</a:t>
            </a:r>
            <a:r>
              <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强调青年工作抓住的是当下、传承的是根脉、面向的是未来，攸关党和国家前途命运，强调要让红色基因、革命薪火在青少年中代代传承；要求各级党委拿出极大精力抓青年工作、抓共青团工作，要求共青团着力推动党、团、队育人链条相衔接、相贯通，源源不断为党输送新鲜血液。</a:t>
            </a:r>
            <a:endPar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图片 6"/>
          <p:cNvPicPr>
            <a:picLocks noChangeAspect="1"/>
          </p:cNvPicPr>
          <p:nvPr/>
        </p:nvPicPr>
        <p:blipFill>
          <a:blip r:embed="rId1"/>
          <a:stretch>
            <a:fillRect/>
          </a:stretch>
        </p:blipFill>
        <p:spPr>
          <a:xfrm>
            <a:off x="0" y="0"/>
            <a:ext cx="9144000" cy="5143500"/>
          </a:xfrm>
          <a:prstGeom prst="rect">
            <a:avLst/>
          </a:prstGeom>
          <a:noFill/>
          <a:ln w="9525">
            <a:noFill/>
          </a:ln>
        </p:spPr>
      </p:pic>
      <p:sp>
        <p:nvSpPr>
          <p:cNvPr id="4" name="矩形 3"/>
          <p:cNvSpPr/>
          <p:nvPr/>
        </p:nvSpPr>
        <p:spPr>
          <a:xfrm>
            <a:off x="158750" y="214313"/>
            <a:ext cx="8647113" cy="475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196" name="文本框 79"/>
          <p:cNvSpPr txBox="1"/>
          <p:nvPr/>
        </p:nvSpPr>
        <p:spPr>
          <a:xfrm>
            <a:off x="1062038" y="496888"/>
            <a:ext cx="6554787" cy="368300"/>
          </a:xfrm>
          <a:prstGeom prst="rect">
            <a:avLst/>
          </a:prstGeom>
          <a:noFill/>
          <a:ln w="9525">
            <a:noFill/>
          </a:ln>
        </p:spPr>
        <p:txBody>
          <a:bodyPr>
            <a:spAutoFit/>
          </a:bodyPr>
          <a:p>
            <a:pPr>
              <a:buNone/>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习近平总书记关于青年工作的重要思想</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197" name="图片 80"/>
          <p:cNvPicPr>
            <a:picLocks noChangeAspect="1"/>
          </p:cNvPicPr>
          <p:nvPr/>
        </p:nvPicPr>
        <p:blipFill>
          <a:blip r:embed="rId2"/>
          <a:stretch>
            <a:fillRect/>
          </a:stretch>
        </p:blipFill>
        <p:spPr>
          <a:xfrm>
            <a:off x="228600" y="179388"/>
            <a:ext cx="900113" cy="663575"/>
          </a:xfrm>
          <a:prstGeom prst="rect">
            <a:avLst/>
          </a:prstGeom>
          <a:noFill/>
          <a:ln w="9525">
            <a:noFill/>
          </a:ln>
        </p:spPr>
      </p:pic>
      <p:pic>
        <p:nvPicPr>
          <p:cNvPr id="8198" name="图片 1" descr="防盗标签"/>
          <p:cNvPicPr>
            <a:picLocks noChangeAspect="1"/>
          </p:cNvPicPr>
          <p:nvPr>
            <p:custDataLst>
              <p:tags r:id="rId3"/>
            </p:custDataLst>
          </p:nvPr>
        </p:nvPicPr>
        <p:blipFill>
          <a:blip r:embed="rId4"/>
          <a:stretch>
            <a:fillRect/>
          </a:stretch>
        </p:blipFill>
        <p:spPr>
          <a:xfrm>
            <a:off x="2155825" y="955675"/>
            <a:ext cx="3175" cy="0"/>
          </a:xfrm>
          <a:prstGeom prst="rect">
            <a:avLst/>
          </a:prstGeom>
          <a:noFill/>
          <a:ln w="9525">
            <a:noFill/>
          </a:ln>
        </p:spPr>
      </p:pic>
      <p:sp>
        <p:nvSpPr>
          <p:cNvPr id="2" name="TextBox 6"/>
          <p:cNvSpPr>
            <a:spLocks noChangeArrowheads="1"/>
          </p:cNvSpPr>
          <p:nvPr>
            <p:custDataLst>
              <p:tags r:id="rId5"/>
            </p:custDataLst>
          </p:nvPr>
        </p:nvSpPr>
        <p:spPr bwMode="auto">
          <a:xfrm>
            <a:off x="544195" y="1471295"/>
            <a:ext cx="7875905" cy="2676525"/>
          </a:xfrm>
          <a:prstGeom prst="rect">
            <a:avLst/>
          </a:prstGeom>
          <a:solidFill>
            <a:srgbClr val="C00000"/>
          </a:solidFill>
          <a:ln w="9525">
            <a:solidFill>
              <a:srgbClr val="C00000"/>
            </a:solidFill>
            <a:miter lim="800000"/>
          </a:ln>
        </p:spPr>
        <p:txBody>
          <a:bodyPr wrap="square">
            <a:spAutoFit/>
          </a:bodyPr>
          <a:lstStyle>
            <a:lvl1pPr indent="35877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R="0" lvl="0" algn="just" defTabSz="914400" rtl="0" eaLnBrk="0" fontAlgn="base" latinLnBrk="0" hangingPunct="0">
              <a:lnSpc>
                <a:spcPct val="150000"/>
              </a:lnSpc>
              <a:spcBef>
                <a:spcPct val="0"/>
              </a:spcBef>
              <a:spcAft>
                <a:spcPct val="0"/>
              </a:spcAft>
              <a:buClrTx/>
              <a:buSzTx/>
              <a:buFont typeface="Wingdings" panose="05000000000000000000" charset="0"/>
              <a:buChar char="n"/>
              <a:defRPr/>
            </a:pPr>
            <a:r>
              <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习近平总书记</a:t>
            </a:r>
            <a:r>
              <a:rPr kumimoji="0" sz="1400" b="0"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清晰指明青年工作的群众导向</a:t>
            </a:r>
            <a:r>
              <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强调青年之于党和国家而言，最值得爱护、最值得期待，全党全社会都要关心青年成长、支持青年发展，让他们感受到关爱就在身边、关怀就在眼前；要求共青团紧扣服务青年的工作生命线，做广大青年信得过、靠得住、离不开的贴心人，既把青年的温度如实告诉党，也把党的温暖充分传递给青年。</a:t>
            </a:r>
            <a:endPar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R="0" lvl="0" algn="just" defTabSz="914400" rtl="0" eaLnBrk="0" fontAlgn="base" latinLnBrk="0" hangingPunct="0">
              <a:lnSpc>
                <a:spcPct val="150000"/>
              </a:lnSpc>
              <a:spcBef>
                <a:spcPct val="0"/>
              </a:spcBef>
              <a:spcAft>
                <a:spcPct val="0"/>
              </a:spcAft>
              <a:buClrTx/>
              <a:buSzTx/>
              <a:buFont typeface="Wingdings" panose="05000000000000000000" charset="0"/>
              <a:buChar char="n"/>
              <a:defRPr/>
            </a:pPr>
            <a:r>
              <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习近平总书记</a:t>
            </a:r>
            <a:r>
              <a:rPr kumimoji="0" sz="1400" b="0"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清晰指明党的青年组织的目标定位</a:t>
            </a:r>
            <a:r>
              <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强调共青团和青联、学联、少先队等组织是党的青年工作的重要力量，必须不断保持和增强政治性、先进性、群众性；要求共青团牢牢把握党的助手和后备军的政治定位，以改革创新精神和从严从实之风加强自身建设，把共青团改革向纵深推进。</a:t>
            </a:r>
            <a:endPar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图片 6"/>
          <p:cNvPicPr>
            <a:picLocks noChangeAspect="1"/>
          </p:cNvPicPr>
          <p:nvPr/>
        </p:nvPicPr>
        <p:blipFill>
          <a:blip r:embed="rId1"/>
          <a:stretch>
            <a:fillRect/>
          </a:stretch>
        </p:blipFill>
        <p:spPr>
          <a:xfrm>
            <a:off x="0" y="0"/>
            <a:ext cx="9144000" cy="5143500"/>
          </a:xfrm>
          <a:prstGeom prst="rect">
            <a:avLst/>
          </a:prstGeom>
          <a:noFill/>
          <a:ln w="9525">
            <a:noFill/>
          </a:ln>
        </p:spPr>
      </p:pic>
      <p:sp>
        <p:nvSpPr>
          <p:cNvPr id="4" name="矩形 3"/>
          <p:cNvSpPr/>
          <p:nvPr/>
        </p:nvSpPr>
        <p:spPr>
          <a:xfrm>
            <a:off x="158750" y="214313"/>
            <a:ext cx="8647113" cy="475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196" name="文本框 79"/>
          <p:cNvSpPr txBox="1"/>
          <p:nvPr/>
        </p:nvSpPr>
        <p:spPr>
          <a:xfrm>
            <a:off x="1062038" y="496888"/>
            <a:ext cx="6554787" cy="368300"/>
          </a:xfrm>
          <a:prstGeom prst="rect">
            <a:avLst/>
          </a:prstGeom>
          <a:noFill/>
          <a:ln w="9525">
            <a:noFill/>
          </a:ln>
        </p:spPr>
        <p:txBody>
          <a:bodyPr>
            <a:spAutoFit/>
          </a:bodyPr>
          <a:p>
            <a:pPr>
              <a:buNone/>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习近平总书记关于青年工作的重要思想</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197" name="图片 80"/>
          <p:cNvPicPr>
            <a:picLocks noChangeAspect="1"/>
          </p:cNvPicPr>
          <p:nvPr/>
        </p:nvPicPr>
        <p:blipFill>
          <a:blip r:embed="rId2"/>
          <a:stretch>
            <a:fillRect/>
          </a:stretch>
        </p:blipFill>
        <p:spPr>
          <a:xfrm>
            <a:off x="228600" y="179388"/>
            <a:ext cx="900113" cy="663575"/>
          </a:xfrm>
          <a:prstGeom prst="rect">
            <a:avLst/>
          </a:prstGeom>
          <a:noFill/>
          <a:ln w="9525">
            <a:noFill/>
          </a:ln>
        </p:spPr>
      </p:pic>
      <p:pic>
        <p:nvPicPr>
          <p:cNvPr id="8198" name="图片 1" descr="防盗标签"/>
          <p:cNvPicPr>
            <a:picLocks noChangeAspect="1"/>
          </p:cNvPicPr>
          <p:nvPr>
            <p:custDataLst>
              <p:tags r:id="rId3"/>
            </p:custDataLst>
          </p:nvPr>
        </p:nvPicPr>
        <p:blipFill>
          <a:blip r:embed="rId4"/>
          <a:stretch>
            <a:fillRect/>
          </a:stretch>
        </p:blipFill>
        <p:spPr>
          <a:xfrm>
            <a:off x="2155825" y="955675"/>
            <a:ext cx="3175" cy="0"/>
          </a:xfrm>
          <a:prstGeom prst="rect">
            <a:avLst/>
          </a:prstGeom>
          <a:noFill/>
          <a:ln w="9525">
            <a:noFill/>
          </a:ln>
        </p:spPr>
      </p:pic>
      <p:sp>
        <p:nvSpPr>
          <p:cNvPr id="2" name="TextBox 6"/>
          <p:cNvSpPr>
            <a:spLocks noChangeArrowheads="1"/>
          </p:cNvSpPr>
          <p:nvPr>
            <p:custDataLst>
              <p:tags r:id="rId5"/>
            </p:custDataLst>
          </p:nvPr>
        </p:nvSpPr>
        <p:spPr bwMode="auto">
          <a:xfrm>
            <a:off x="544195" y="1556385"/>
            <a:ext cx="7875905" cy="2353310"/>
          </a:xfrm>
          <a:prstGeom prst="rect">
            <a:avLst/>
          </a:prstGeom>
          <a:solidFill>
            <a:srgbClr val="C00000"/>
          </a:solidFill>
          <a:ln w="9525">
            <a:solidFill>
              <a:srgbClr val="C00000"/>
            </a:solidFill>
            <a:miter lim="800000"/>
          </a:ln>
        </p:spPr>
        <p:txBody>
          <a:bodyPr wrap="square">
            <a:spAutoFit/>
          </a:bodyPr>
          <a:lstStyle>
            <a:lvl1pPr indent="35877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R="0" lvl="0" algn="just" defTabSz="914400" rtl="0" eaLnBrk="0" fontAlgn="base" latinLnBrk="0" hangingPunct="0">
              <a:lnSpc>
                <a:spcPct val="150000"/>
              </a:lnSpc>
              <a:spcBef>
                <a:spcPct val="0"/>
              </a:spcBef>
              <a:spcAft>
                <a:spcPct val="0"/>
              </a:spcAft>
              <a:buClrTx/>
              <a:buSzTx/>
              <a:buFont typeface="Wingdings" panose="05000000000000000000" charset="0"/>
              <a:buChar char="n"/>
              <a:defRPr/>
            </a:pPr>
            <a:r>
              <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习近平总书记</a:t>
            </a:r>
            <a:r>
              <a:rPr kumimoji="0" sz="1400" b="0"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清晰指明中国青年的时代风貌</a:t>
            </a:r>
            <a:r>
              <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强调中国发展要靠广大青年挺膺担当，希望青年一代不断增强做中国人的志气、骨气、底气；要求共青团员成为青年中的先进分子，走在热爱党、拥护党的前列，走在爱国报国的前列，走在服务人民、奉献社会的前列，带动广大青年一起前进。</a:t>
            </a:r>
            <a:endPar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R="0" lvl="0" algn="just" defTabSz="914400" rtl="0" eaLnBrk="0" fontAlgn="base" latinLnBrk="0" hangingPunct="0">
              <a:lnSpc>
                <a:spcPct val="150000"/>
              </a:lnSpc>
              <a:spcBef>
                <a:spcPct val="0"/>
              </a:spcBef>
              <a:spcAft>
                <a:spcPct val="0"/>
              </a:spcAft>
              <a:buClrTx/>
              <a:buSzTx/>
              <a:buFont typeface="Wingdings" panose="05000000000000000000" charset="0"/>
              <a:buChar char="n"/>
              <a:defRPr/>
            </a:pPr>
            <a:r>
              <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习近平总书记</a:t>
            </a:r>
            <a:r>
              <a:rPr kumimoji="0" sz="1400" b="0"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清晰指明青年工作者的价值追求</a:t>
            </a:r>
            <a:r>
              <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强调要主动走近青年、倾听青年，真情关心青年、关爱青年，悉心教育青年、引导青年，把心紧紧同青年连在一起、把青年人的心紧紧同党贴在一起；要求共青团干部对党忠诚、心系青年、担当实干、廉洁自律，做青年友，不做青年“官”，多为青年计，少为自己谋，让人迎面就能感受到年轻干部应有的清澈和纯粹。</a:t>
            </a:r>
            <a:endParaRPr kumimoji="0"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图片 6"/>
          <p:cNvPicPr>
            <a:picLocks noChangeAspect="1"/>
          </p:cNvPicPr>
          <p:nvPr/>
        </p:nvPicPr>
        <p:blipFill>
          <a:blip r:embed="rId1"/>
          <a:stretch>
            <a:fillRect/>
          </a:stretch>
        </p:blipFill>
        <p:spPr>
          <a:xfrm>
            <a:off x="0" y="0"/>
            <a:ext cx="9144000" cy="5143500"/>
          </a:xfrm>
          <a:prstGeom prst="rect">
            <a:avLst/>
          </a:prstGeom>
          <a:noFill/>
          <a:ln w="9525">
            <a:noFill/>
          </a:ln>
        </p:spPr>
      </p:pic>
      <p:pic>
        <p:nvPicPr>
          <p:cNvPr id="21" name="图片 20"/>
          <p:cNvPicPr>
            <a:picLocks noChangeAspect="1"/>
          </p:cNvPicPr>
          <p:nvPr/>
        </p:nvPicPr>
        <p:blipFill>
          <a:blip r:embed="rId2"/>
          <a:stretch>
            <a:fillRect/>
          </a:stretch>
        </p:blipFill>
        <p:spPr>
          <a:xfrm>
            <a:off x="-6350" y="3351213"/>
            <a:ext cx="9156700" cy="1792287"/>
          </a:xfrm>
          <a:prstGeom prst="rect">
            <a:avLst/>
          </a:prstGeom>
          <a:noFill/>
          <a:ln w="9525">
            <a:noFill/>
          </a:ln>
        </p:spPr>
      </p:pic>
      <p:pic>
        <p:nvPicPr>
          <p:cNvPr id="17" name="图片 16"/>
          <p:cNvPicPr>
            <a:picLocks noChangeAspect="1"/>
          </p:cNvPicPr>
          <p:nvPr/>
        </p:nvPicPr>
        <p:blipFill>
          <a:blip r:embed="rId3"/>
          <a:stretch>
            <a:fillRect/>
          </a:stretch>
        </p:blipFill>
        <p:spPr>
          <a:xfrm>
            <a:off x="6507163" y="2789238"/>
            <a:ext cx="2636837" cy="2354262"/>
          </a:xfrm>
          <a:prstGeom prst="rect">
            <a:avLst/>
          </a:prstGeom>
          <a:noFill/>
          <a:ln w="9525">
            <a:noFill/>
          </a:ln>
        </p:spPr>
      </p:pic>
      <p:pic>
        <p:nvPicPr>
          <p:cNvPr id="20" name="图片 19"/>
          <p:cNvPicPr>
            <a:picLocks noChangeAspect="1"/>
          </p:cNvPicPr>
          <p:nvPr/>
        </p:nvPicPr>
        <p:blipFill>
          <a:blip r:embed="rId4"/>
          <a:stretch>
            <a:fillRect/>
          </a:stretch>
        </p:blipFill>
        <p:spPr>
          <a:xfrm>
            <a:off x="4184650" y="4449763"/>
            <a:ext cx="774700" cy="693737"/>
          </a:xfrm>
          <a:prstGeom prst="rect">
            <a:avLst/>
          </a:prstGeom>
          <a:noFill/>
          <a:ln w="9525">
            <a:noFill/>
          </a:ln>
        </p:spPr>
      </p:pic>
      <p:grpSp>
        <p:nvGrpSpPr>
          <p:cNvPr id="4" name="组合 21"/>
          <p:cNvGrpSpPr/>
          <p:nvPr/>
        </p:nvGrpSpPr>
        <p:grpSpPr>
          <a:xfrm>
            <a:off x="3427413" y="1196975"/>
            <a:ext cx="714375" cy="595313"/>
            <a:chOff x="5340162" y="1399744"/>
            <a:chExt cx="453153" cy="376191"/>
          </a:xfrm>
        </p:grpSpPr>
        <p:grpSp>
          <p:nvGrpSpPr>
            <p:cNvPr id="10276" name="组合 22"/>
            <p:cNvGrpSpPr>
              <a:grpSpLocks noChangeAspect="1"/>
            </p:cNvGrpSpPr>
            <p:nvPr/>
          </p:nvGrpSpPr>
          <p:grpSpPr>
            <a:xfrm>
              <a:off x="5375999" y="1399744"/>
              <a:ext cx="376191" cy="376191"/>
              <a:chOff x="2481002" y="609600"/>
              <a:chExt cx="618067" cy="618067"/>
            </a:xfrm>
          </p:grpSpPr>
          <p:sp>
            <p:nvSpPr>
              <p:cNvPr id="10278" name="矩形 24"/>
              <p:cNvSpPr/>
              <p:nvPr/>
            </p:nvSpPr>
            <p:spPr>
              <a:xfrm>
                <a:off x="2481002" y="609600"/>
                <a:ext cx="618067" cy="618067"/>
              </a:xfrm>
              <a:prstGeom prst="rect">
                <a:avLst/>
              </a:prstGeom>
              <a:noFill/>
              <a:ln w="12700" cap="flat" cmpd="sng">
                <a:solidFill>
                  <a:srgbClr val="C00000"/>
                </a:solidFill>
                <a:prstDash val="solid"/>
                <a:round/>
                <a:headEnd type="none" w="med" len="med"/>
                <a:tailEnd type="none" w="med" len="med"/>
              </a:ln>
            </p:spPr>
            <p:txBody>
              <a:bodyPr lIns="68580" tIns="34290" rIns="68580" bIns="34290"/>
              <a:p>
                <a:pPr algn="ctr" defTabSz="685800" eaLnBrk="1" hangingPunct="1">
                  <a:buNone/>
                </a:pPr>
                <a:endParaRPr lang="zh-CN" altLang="en-US" sz="2100" dirty="0">
                  <a:solidFill>
                    <a:srgbClr val="C00000"/>
                  </a:solidFill>
                  <a:latin typeface="微软雅黑" panose="020B0503020204020204" pitchFamily="34" charset="-122"/>
                  <a:ea typeface="微软雅黑" panose="020B0503020204020204" pitchFamily="34" charset="-122"/>
                </a:endParaRPr>
              </a:p>
            </p:txBody>
          </p:sp>
          <p:cxnSp>
            <p:nvCxnSpPr>
              <p:cNvPr id="10279" name="直接连接符 25"/>
              <p:cNvCxnSpPr/>
              <p:nvPr/>
            </p:nvCxnSpPr>
            <p:spPr>
              <a:xfrm>
                <a:off x="2790035" y="609600"/>
                <a:ext cx="0" cy="54000"/>
              </a:xfrm>
              <a:prstGeom prst="line">
                <a:avLst/>
              </a:prstGeom>
              <a:ln w="12700" cap="flat" cmpd="sng">
                <a:solidFill>
                  <a:srgbClr val="C00000"/>
                </a:solidFill>
                <a:prstDash val="solid"/>
                <a:headEnd type="none" w="med" len="med"/>
                <a:tailEnd type="none" w="med" len="med"/>
              </a:ln>
            </p:spPr>
          </p:cxnSp>
          <p:cxnSp>
            <p:nvCxnSpPr>
              <p:cNvPr id="10280" name="直接连接符 26"/>
              <p:cNvCxnSpPr/>
              <p:nvPr/>
            </p:nvCxnSpPr>
            <p:spPr>
              <a:xfrm>
                <a:off x="2790035" y="1173667"/>
                <a:ext cx="0" cy="54000"/>
              </a:xfrm>
              <a:prstGeom prst="line">
                <a:avLst/>
              </a:prstGeom>
              <a:ln w="12700" cap="flat" cmpd="sng">
                <a:solidFill>
                  <a:srgbClr val="C00000"/>
                </a:solidFill>
                <a:prstDash val="solid"/>
                <a:headEnd type="none" w="med" len="med"/>
                <a:tailEnd type="none" w="med" len="med"/>
              </a:ln>
            </p:spPr>
          </p:cxnSp>
          <p:cxnSp>
            <p:nvCxnSpPr>
              <p:cNvPr id="10281" name="直接连接符 28"/>
              <p:cNvCxnSpPr/>
              <p:nvPr/>
            </p:nvCxnSpPr>
            <p:spPr>
              <a:xfrm>
                <a:off x="3045069" y="918633"/>
                <a:ext cx="54000" cy="0"/>
              </a:xfrm>
              <a:prstGeom prst="line">
                <a:avLst/>
              </a:prstGeom>
              <a:ln w="12700" cap="flat" cmpd="sng">
                <a:solidFill>
                  <a:srgbClr val="C00000"/>
                </a:solidFill>
                <a:prstDash val="solid"/>
                <a:headEnd type="none" w="med" len="med"/>
                <a:tailEnd type="none" w="med" len="med"/>
              </a:ln>
            </p:spPr>
          </p:cxnSp>
          <p:cxnSp>
            <p:nvCxnSpPr>
              <p:cNvPr id="10282" name="直接连接符 29"/>
              <p:cNvCxnSpPr/>
              <p:nvPr/>
            </p:nvCxnSpPr>
            <p:spPr>
              <a:xfrm>
                <a:off x="2481002" y="918633"/>
                <a:ext cx="54000" cy="0"/>
              </a:xfrm>
              <a:prstGeom prst="line">
                <a:avLst/>
              </a:prstGeom>
              <a:ln w="12700" cap="flat" cmpd="sng">
                <a:solidFill>
                  <a:srgbClr val="C00000"/>
                </a:solidFill>
                <a:prstDash val="solid"/>
                <a:headEnd type="none" w="med" len="med"/>
                <a:tailEnd type="none" w="med" len="med"/>
              </a:ln>
            </p:spPr>
          </p:cxnSp>
        </p:grpSp>
        <p:sp>
          <p:nvSpPr>
            <p:cNvPr id="10277" name="TextBox 37"/>
            <p:cNvSpPr/>
            <p:nvPr/>
          </p:nvSpPr>
          <p:spPr>
            <a:xfrm>
              <a:off x="5340162" y="1416439"/>
              <a:ext cx="453153" cy="335331"/>
            </a:xfrm>
            <a:prstGeom prst="rect">
              <a:avLst/>
            </a:prstGeom>
            <a:noFill/>
            <a:ln w="9525">
              <a:noFill/>
            </a:ln>
          </p:spPr>
          <p:txBody>
            <a:bodyPr lIns="68577" tIns="34289" rIns="68577" bIns="34289">
              <a:spAutoFit/>
            </a:bodyPr>
            <a:p>
              <a:pPr algn="ctr">
                <a:buNone/>
              </a:pPr>
              <a:r>
                <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rPr>
                <a:t>第</a:t>
              </a:r>
              <a:endPar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grpSp>
      <p:cxnSp>
        <p:nvCxnSpPr>
          <p:cNvPr id="31" name="直接连接符 30"/>
          <p:cNvCxnSpPr/>
          <p:nvPr/>
        </p:nvCxnSpPr>
        <p:spPr>
          <a:xfrm>
            <a:off x="2112963" y="3368675"/>
            <a:ext cx="54864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 name="组合 31"/>
          <p:cNvGrpSpPr/>
          <p:nvPr/>
        </p:nvGrpSpPr>
        <p:grpSpPr>
          <a:xfrm>
            <a:off x="1737813" y="2040878"/>
            <a:ext cx="6012334" cy="261663"/>
            <a:chOff x="1511300" y="3091656"/>
            <a:chExt cx="5320086" cy="268288"/>
          </a:xfrm>
          <a:solidFill>
            <a:srgbClr val="C00000"/>
          </a:solidFill>
        </p:grpSpPr>
        <p:grpSp>
          <p:nvGrpSpPr>
            <p:cNvPr id="7" name="组合 32"/>
            <p:cNvGrpSpPr/>
            <p:nvPr/>
          </p:nvGrpSpPr>
          <p:grpSpPr>
            <a:xfrm>
              <a:off x="1511300" y="3225800"/>
              <a:ext cx="5320086" cy="0"/>
              <a:chOff x="1511300" y="3225800"/>
              <a:chExt cx="5320086" cy="0"/>
            </a:xfrm>
            <a:grpFill/>
          </p:grpSpPr>
          <p:cxnSp>
            <p:nvCxnSpPr>
              <p:cNvPr id="53" name="直接连接符 52"/>
              <p:cNvCxnSpPr/>
              <p:nvPr/>
            </p:nvCxnSpPr>
            <p:spPr>
              <a:xfrm>
                <a:off x="1511300" y="3225800"/>
                <a:ext cx="198000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4851386" y="3225800"/>
                <a:ext cx="198000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8" name="组合 44"/>
            <p:cNvGrpSpPr/>
            <p:nvPr/>
          </p:nvGrpSpPr>
          <p:grpSpPr>
            <a:xfrm>
              <a:off x="3688952" y="3091656"/>
              <a:ext cx="964782" cy="268288"/>
              <a:chOff x="3771104" y="3091656"/>
              <a:chExt cx="964782" cy="268288"/>
            </a:xfrm>
            <a:grpFill/>
          </p:grpSpPr>
          <p:sp>
            <p:nvSpPr>
              <p:cNvPr id="46" name="星形: 五角 50"/>
              <p:cNvSpPr/>
              <p:nvPr/>
            </p:nvSpPr>
            <p:spPr>
              <a:xfrm>
                <a:off x="4123719" y="3091656"/>
                <a:ext cx="268288" cy="268288"/>
              </a:xfrm>
              <a:prstGeom prst="star5">
                <a:avLst>
                  <a:gd name="adj" fmla="val 25303"/>
                  <a:gd name="hf" fmla="val 105146"/>
                  <a:gd name="vf" fmla="val 110557"/>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47" name="星形: 五角 51"/>
              <p:cNvSpPr/>
              <p:nvPr/>
            </p:nvSpPr>
            <p:spPr>
              <a:xfrm>
                <a:off x="3918929" y="3146028"/>
                <a:ext cx="159544" cy="159544"/>
              </a:xfrm>
              <a:prstGeom prst="star5">
                <a:avLst>
                  <a:gd name="adj" fmla="val 25303"/>
                  <a:gd name="hf" fmla="val 105146"/>
                  <a:gd name="vf" fmla="val 110557"/>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0" name="星形: 五角 52"/>
              <p:cNvSpPr/>
              <p:nvPr/>
            </p:nvSpPr>
            <p:spPr>
              <a:xfrm>
                <a:off x="4432885" y="3146028"/>
                <a:ext cx="159544" cy="159544"/>
              </a:xfrm>
              <a:prstGeom prst="star5">
                <a:avLst>
                  <a:gd name="adj" fmla="val 25303"/>
                  <a:gd name="hf" fmla="val 105146"/>
                  <a:gd name="vf" fmla="val 110557"/>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1" name="星形: 五角 53"/>
              <p:cNvSpPr/>
              <p:nvPr/>
            </p:nvSpPr>
            <p:spPr>
              <a:xfrm>
                <a:off x="4633307" y="3174510"/>
                <a:ext cx="102579" cy="102579"/>
              </a:xfrm>
              <a:prstGeom prst="star5">
                <a:avLst>
                  <a:gd name="adj" fmla="val 25303"/>
                  <a:gd name="hf" fmla="val 105146"/>
                  <a:gd name="vf" fmla="val 110557"/>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2" name="星形: 五角 54"/>
              <p:cNvSpPr/>
              <p:nvPr/>
            </p:nvSpPr>
            <p:spPr>
              <a:xfrm>
                <a:off x="3771104" y="3174510"/>
                <a:ext cx="102579" cy="102579"/>
              </a:xfrm>
              <a:prstGeom prst="star5">
                <a:avLst>
                  <a:gd name="adj" fmla="val 25303"/>
                  <a:gd name="hf" fmla="val 105146"/>
                  <a:gd name="vf" fmla="val 110557"/>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9" name="组合 54"/>
          <p:cNvGrpSpPr/>
          <p:nvPr/>
        </p:nvGrpSpPr>
        <p:grpSpPr>
          <a:xfrm>
            <a:off x="4095750" y="1204913"/>
            <a:ext cx="712788" cy="595312"/>
            <a:chOff x="5340162" y="1399744"/>
            <a:chExt cx="453153" cy="376191"/>
          </a:xfrm>
        </p:grpSpPr>
        <p:grpSp>
          <p:nvGrpSpPr>
            <p:cNvPr id="10269" name="组合 55"/>
            <p:cNvGrpSpPr>
              <a:grpSpLocks noChangeAspect="1"/>
            </p:cNvGrpSpPr>
            <p:nvPr/>
          </p:nvGrpSpPr>
          <p:grpSpPr>
            <a:xfrm>
              <a:off x="5375999" y="1399744"/>
              <a:ext cx="376191" cy="376191"/>
              <a:chOff x="2481002" y="609600"/>
              <a:chExt cx="618067" cy="618067"/>
            </a:xfrm>
          </p:grpSpPr>
          <p:sp>
            <p:nvSpPr>
              <p:cNvPr id="10271" name="矩形 57"/>
              <p:cNvSpPr/>
              <p:nvPr/>
            </p:nvSpPr>
            <p:spPr>
              <a:xfrm>
                <a:off x="2481002" y="609600"/>
                <a:ext cx="618067" cy="618067"/>
              </a:xfrm>
              <a:prstGeom prst="rect">
                <a:avLst/>
              </a:prstGeom>
              <a:noFill/>
              <a:ln w="12700" cap="flat" cmpd="sng">
                <a:solidFill>
                  <a:srgbClr val="C00000"/>
                </a:solidFill>
                <a:prstDash val="solid"/>
                <a:round/>
                <a:headEnd type="none" w="med" len="med"/>
                <a:tailEnd type="none" w="med" len="med"/>
              </a:ln>
            </p:spPr>
            <p:txBody>
              <a:bodyPr lIns="68580" tIns="34290" rIns="68580" bIns="34290"/>
              <a:p>
                <a:pPr algn="ctr" defTabSz="685800" eaLnBrk="1" hangingPunct="1">
                  <a:buNone/>
                </a:pPr>
                <a:endParaRPr lang="zh-CN" altLang="en-US" sz="2100" dirty="0">
                  <a:solidFill>
                    <a:srgbClr val="C00000"/>
                  </a:solidFill>
                  <a:latin typeface="微软雅黑" panose="020B0503020204020204" pitchFamily="34" charset="-122"/>
                  <a:ea typeface="微软雅黑" panose="020B0503020204020204" pitchFamily="34" charset="-122"/>
                </a:endParaRPr>
              </a:p>
            </p:txBody>
          </p:sp>
          <p:cxnSp>
            <p:nvCxnSpPr>
              <p:cNvPr id="10272" name="直接连接符 58"/>
              <p:cNvCxnSpPr/>
              <p:nvPr/>
            </p:nvCxnSpPr>
            <p:spPr>
              <a:xfrm>
                <a:off x="2790035" y="609600"/>
                <a:ext cx="0" cy="54000"/>
              </a:xfrm>
              <a:prstGeom prst="line">
                <a:avLst/>
              </a:prstGeom>
              <a:ln w="12700" cap="flat" cmpd="sng">
                <a:solidFill>
                  <a:srgbClr val="C00000"/>
                </a:solidFill>
                <a:prstDash val="solid"/>
                <a:headEnd type="none" w="med" len="med"/>
                <a:tailEnd type="none" w="med" len="med"/>
              </a:ln>
            </p:spPr>
          </p:cxnSp>
          <p:cxnSp>
            <p:nvCxnSpPr>
              <p:cNvPr id="10273" name="直接连接符 59"/>
              <p:cNvCxnSpPr/>
              <p:nvPr/>
            </p:nvCxnSpPr>
            <p:spPr>
              <a:xfrm>
                <a:off x="2790035" y="1173667"/>
                <a:ext cx="0" cy="54000"/>
              </a:xfrm>
              <a:prstGeom prst="line">
                <a:avLst/>
              </a:prstGeom>
              <a:ln w="12700" cap="flat" cmpd="sng">
                <a:solidFill>
                  <a:srgbClr val="C00000"/>
                </a:solidFill>
                <a:prstDash val="solid"/>
                <a:headEnd type="none" w="med" len="med"/>
                <a:tailEnd type="none" w="med" len="med"/>
              </a:ln>
            </p:spPr>
          </p:cxnSp>
          <p:cxnSp>
            <p:nvCxnSpPr>
              <p:cNvPr id="10274" name="直接连接符 60"/>
              <p:cNvCxnSpPr/>
              <p:nvPr/>
            </p:nvCxnSpPr>
            <p:spPr>
              <a:xfrm>
                <a:off x="3045069" y="918633"/>
                <a:ext cx="54000" cy="0"/>
              </a:xfrm>
              <a:prstGeom prst="line">
                <a:avLst/>
              </a:prstGeom>
              <a:ln w="12700" cap="flat" cmpd="sng">
                <a:solidFill>
                  <a:srgbClr val="C00000"/>
                </a:solidFill>
                <a:prstDash val="solid"/>
                <a:headEnd type="none" w="med" len="med"/>
                <a:tailEnd type="none" w="med" len="med"/>
              </a:ln>
            </p:spPr>
          </p:cxnSp>
          <p:cxnSp>
            <p:nvCxnSpPr>
              <p:cNvPr id="10275" name="直接连接符 61"/>
              <p:cNvCxnSpPr/>
              <p:nvPr/>
            </p:nvCxnSpPr>
            <p:spPr>
              <a:xfrm>
                <a:off x="2481002" y="918633"/>
                <a:ext cx="54000" cy="0"/>
              </a:xfrm>
              <a:prstGeom prst="line">
                <a:avLst/>
              </a:prstGeom>
              <a:ln w="12700" cap="flat" cmpd="sng">
                <a:solidFill>
                  <a:srgbClr val="C00000"/>
                </a:solidFill>
                <a:prstDash val="solid"/>
                <a:headEnd type="none" w="med" len="med"/>
                <a:tailEnd type="none" w="med" len="med"/>
              </a:ln>
            </p:spPr>
          </p:cxnSp>
        </p:grpSp>
        <p:sp>
          <p:nvSpPr>
            <p:cNvPr id="10270" name="TextBox 37"/>
            <p:cNvSpPr/>
            <p:nvPr/>
          </p:nvSpPr>
          <p:spPr>
            <a:xfrm>
              <a:off x="5340162" y="1416439"/>
              <a:ext cx="453153" cy="335331"/>
            </a:xfrm>
            <a:prstGeom prst="rect">
              <a:avLst/>
            </a:prstGeom>
            <a:noFill/>
            <a:ln w="9525">
              <a:noFill/>
            </a:ln>
          </p:spPr>
          <p:txBody>
            <a:bodyPr lIns="68577" tIns="34289" rIns="68577" bIns="34289">
              <a:spAutoFit/>
            </a:bodyPr>
            <a:p>
              <a:pPr algn="ctr">
                <a:buNone/>
              </a:pPr>
              <a:r>
                <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rPr>
                <a:t>二</a:t>
              </a:r>
              <a:endPar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11" name="组合 62"/>
          <p:cNvGrpSpPr/>
          <p:nvPr/>
        </p:nvGrpSpPr>
        <p:grpSpPr>
          <a:xfrm>
            <a:off x="4748213" y="1209675"/>
            <a:ext cx="712787" cy="596900"/>
            <a:chOff x="5340162" y="1399744"/>
            <a:chExt cx="453153" cy="376191"/>
          </a:xfrm>
        </p:grpSpPr>
        <p:grpSp>
          <p:nvGrpSpPr>
            <p:cNvPr id="10262" name="组合 63"/>
            <p:cNvGrpSpPr>
              <a:grpSpLocks noChangeAspect="1"/>
            </p:cNvGrpSpPr>
            <p:nvPr/>
          </p:nvGrpSpPr>
          <p:grpSpPr>
            <a:xfrm>
              <a:off x="5375999" y="1399744"/>
              <a:ext cx="376191" cy="376191"/>
              <a:chOff x="2481002" y="609600"/>
              <a:chExt cx="618067" cy="618067"/>
            </a:xfrm>
          </p:grpSpPr>
          <p:sp>
            <p:nvSpPr>
              <p:cNvPr id="10264" name="矩形 65"/>
              <p:cNvSpPr/>
              <p:nvPr/>
            </p:nvSpPr>
            <p:spPr>
              <a:xfrm>
                <a:off x="2481002" y="609600"/>
                <a:ext cx="618067" cy="618067"/>
              </a:xfrm>
              <a:prstGeom prst="rect">
                <a:avLst/>
              </a:prstGeom>
              <a:noFill/>
              <a:ln w="12700" cap="flat" cmpd="sng">
                <a:solidFill>
                  <a:srgbClr val="C00000"/>
                </a:solidFill>
                <a:prstDash val="solid"/>
                <a:round/>
                <a:headEnd type="none" w="med" len="med"/>
                <a:tailEnd type="none" w="med" len="med"/>
              </a:ln>
            </p:spPr>
            <p:txBody>
              <a:bodyPr lIns="68580" tIns="34290" rIns="68580" bIns="34290"/>
              <a:p>
                <a:pPr algn="ctr" defTabSz="685800" eaLnBrk="1" hangingPunct="1">
                  <a:buNone/>
                </a:pPr>
                <a:endParaRPr lang="zh-CN" altLang="en-US" sz="2100" dirty="0">
                  <a:solidFill>
                    <a:srgbClr val="C00000"/>
                  </a:solidFill>
                  <a:latin typeface="微软雅黑" panose="020B0503020204020204" pitchFamily="34" charset="-122"/>
                  <a:ea typeface="微软雅黑" panose="020B0503020204020204" pitchFamily="34" charset="-122"/>
                </a:endParaRPr>
              </a:p>
            </p:txBody>
          </p:sp>
          <p:cxnSp>
            <p:nvCxnSpPr>
              <p:cNvPr id="10265" name="直接连接符 66"/>
              <p:cNvCxnSpPr/>
              <p:nvPr/>
            </p:nvCxnSpPr>
            <p:spPr>
              <a:xfrm>
                <a:off x="2790035" y="609600"/>
                <a:ext cx="0" cy="54000"/>
              </a:xfrm>
              <a:prstGeom prst="line">
                <a:avLst/>
              </a:prstGeom>
              <a:ln w="12700" cap="flat" cmpd="sng">
                <a:solidFill>
                  <a:srgbClr val="C00000"/>
                </a:solidFill>
                <a:prstDash val="solid"/>
                <a:headEnd type="none" w="med" len="med"/>
                <a:tailEnd type="none" w="med" len="med"/>
              </a:ln>
            </p:spPr>
          </p:cxnSp>
          <p:cxnSp>
            <p:nvCxnSpPr>
              <p:cNvPr id="10266" name="直接连接符 67"/>
              <p:cNvCxnSpPr/>
              <p:nvPr/>
            </p:nvCxnSpPr>
            <p:spPr>
              <a:xfrm>
                <a:off x="2790035" y="1173667"/>
                <a:ext cx="0" cy="54000"/>
              </a:xfrm>
              <a:prstGeom prst="line">
                <a:avLst/>
              </a:prstGeom>
              <a:ln w="12700" cap="flat" cmpd="sng">
                <a:solidFill>
                  <a:srgbClr val="C00000"/>
                </a:solidFill>
                <a:prstDash val="solid"/>
                <a:headEnd type="none" w="med" len="med"/>
                <a:tailEnd type="none" w="med" len="med"/>
              </a:ln>
            </p:spPr>
          </p:cxnSp>
          <p:cxnSp>
            <p:nvCxnSpPr>
              <p:cNvPr id="10267" name="直接连接符 68"/>
              <p:cNvCxnSpPr/>
              <p:nvPr/>
            </p:nvCxnSpPr>
            <p:spPr>
              <a:xfrm>
                <a:off x="3045069" y="918633"/>
                <a:ext cx="54000" cy="0"/>
              </a:xfrm>
              <a:prstGeom prst="line">
                <a:avLst/>
              </a:prstGeom>
              <a:ln w="12700" cap="flat" cmpd="sng">
                <a:solidFill>
                  <a:srgbClr val="C00000"/>
                </a:solidFill>
                <a:prstDash val="solid"/>
                <a:headEnd type="none" w="med" len="med"/>
                <a:tailEnd type="none" w="med" len="med"/>
              </a:ln>
            </p:spPr>
          </p:cxnSp>
          <p:cxnSp>
            <p:nvCxnSpPr>
              <p:cNvPr id="10268" name="直接连接符 69"/>
              <p:cNvCxnSpPr/>
              <p:nvPr/>
            </p:nvCxnSpPr>
            <p:spPr>
              <a:xfrm>
                <a:off x="2481002" y="918633"/>
                <a:ext cx="54000" cy="0"/>
              </a:xfrm>
              <a:prstGeom prst="line">
                <a:avLst/>
              </a:prstGeom>
              <a:ln w="12700" cap="flat" cmpd="sng">
                <a:solidFill>
                  <a:srgbClr val="C00000"/>
                </a:solidFill>
                <a:prstDash val="solid"/>
                <a:headEnd type="none" w="med" len="med"/>
                <a:tailEnd type="none" w="med" len="med"/>
              </a:ln>
            </p:spPr>
          </p:cxnSp>
        </p:grpSp>
        <p:sp>
          <p:nvSpPr>
            <p:cNvPr id="10263" name="TextBox 37"/>
            <p:cNvSpPr/>
            <p:nvPr/>
          </p:nvSpPr>
          <p:spPr>
            <a:xfrm>
              <a:off x="5340162" y="1416439"/>
              <a:ext cx="453153" cy="335331"/>
            </a:xfrm>
            <a:prstGeom prst="rect">
              <a:avLst/>
            </a:prstGeom>
            <a:noFill/>
            <a:ln w="9525">
              <a:noFill/>
            </a:ln>
          </p:spPr>
          <p:txBody>
            <a:bodyPr lIns="68577" tIns="34289" rIns="68577" bIns="34289">
              <a:spAutoFit/>
            </a:bodyPr>
            <a:p>
              <a:pPr algn="ctr">
                <a:buNone/>
              </a:pPr>
              <a:r>
                <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rPr>
                <a:t>章</a:t>
              </a:r>
              <a:endPar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13" name="组合 70"/>
          <p:cNvGrpSpPr/>
          <p:nvPr/>
        </p:nvGrpSpPr>
        <p:grpSpPr>
          <a:xfrm>
            <a:off x="5416550" y="1208088"/>
            <a:ext cx="714375" cy="596900"/>
            <a:chOff x="5340162" y="1399744"/>
            <a:chExt cx="453153" cy="376191"/>
          </a:xfrm>
        </p:grpSpPr>
        <p:grpSp>
          <p:nvGrpSpPr>
            <p:cNvPr id="10255" name="组合 71"/>
            <p:cNvGrpSpPr>
              <a:grpSpLocks noChangeAspect="1"/>
            </p:cNvGrpSpPr>
            <p:nvPr/>
          </p:nvGrpSpPr>
          <p:grpSpPr>
            <a:xfrm>
              <a:off x="5375999" y="1399744"/>
              <a:ext cx="376191" cy="376191"/>
              <a:chOff x="2481002" y="609600"/>
              <a:chExt cx="618067" cy="618067"/>
            </a:xfrm>
          </p:grpSpPr>
          <p:sp>
            <p:nvSpPr>
              <p:cNvPr id="10257" name="矩形 73"/>
              <p:cNvSpPr/>
              <p:nvPr/>
            </p:nvSpPr>
            <p:spPr>
              <a:xfrm>
                <a:off x="2481002" y="609600"/>
                <a:ext cx="618067" cy="618067"/>
              </a:xfrm>
              <a:prstGeom prst="rect">
                <a:avLst/>
              </a:prstGeom>
              <a:noFill/>
              <a:ln w="12700" cap="flat" cmpd="sng">
                <a:solidFill>
                  <a:srgbClr val="C00000"/>
                </a:solidFill>
                <a:prstDash val="solid"/>
                <a:round/>
                <a:headEnd type="none" w="med" len="med"/>
                <a:tailEnd type="none" w="med" len="med"/>
              </a:ln>
            </p:spPr>
            <p:txBody>
              <a:bodyPr lIns="68580" tIns="34290" rIns="68580" bIns="34290"/>
              <a:p>
                <a:pPr algn="ctr" defTabSz="685800" eaLnBrk="1" hangingPunct="1">
                  <a:buNone/>
                </a:pPr>
                <a:endParaRPr lang="zh-CN" altLang="en-US" sz="2100" dirty="0">
                  <a:solidFill>
                    <a:srgbClr val="C00000"/>
                  </a:solidFill>
                  <a:latin typeface="微软雅黑" panose="020B0503020204020204" pitchFamily="34" charset="-122"/>
                  <a:ea typeface="微软雅黑" panose="020B0503020204020204" pitchFamily="34" charset="-122"/>
                </a:endParaRPr>
              </a:p>
            </p:txBody>
          </p:sp>
          <p:cxnSp>
            <p:nvCxnSpPr>
              <p:cNvPr id="10258" name="直接连接符 74"/>
              <p:cNvCxnSpPr/>
              <p:nvPr/>
            </p:nvCxnSpPr>
            <p:spPr>
              <a:xfrm>
                <a:off x="2790035" y="609600"/>
                <a:ext cx="0" cy="54000"/>
              </a:xfrm>
              <a:prstGeom prst="line">
                <a:avLst/>
              </a:prstGeom>
              <a:ln w="12700" cap="flat" cmpd="sng">
                <a:solidFill>
                  <a:srgbClr val="C00000"/>
                </a:solidFill>
                <a:prstDash val="solid"/>
                <a:headEnd type="none" w="med" len="med"/>
                <a:tailEnd type="none" w="med" len="med"/>
              </a:ln>
            </p:spPr>
          </p:cxnSp>
          <p:cxnSp>
            <p:nvCxnSpPr>
              <p:cNvPr id="10259" name="直接连接符 75"/>
              <p:cNvCxnSpPr/>
              <p:nvPr/>
            </p:nvCxnSpPr>
            <p:spPr>
              <a:xfrm>
                <a:off x="2790035" y="1173667"/>
                <a:ext cx="0" cy="54000"/>
              </a:xfrm>
              <a:prstGeom prst="line">
                <a:avLst/>
              </a:prstGeom>
              <a:ln w="12700" cap="flat" cmpd="sng">
                <a:solidFill>
                  <a:srgbClr val="C00000"/>
                </a:solidFill>
                <a:prstDash val="solid"/>
                <a:headEnd type="none" w="med" len="med"/>
                <a:tailEnd type="none" w="med" len="med"/>
              </a:ln>
            </p:spPr>
          </p:cxnSp>
          <p:cxnSp>
            <p:nvCxnSpPr>
              <p:cNvPr id="10260" name="直接连接符 76"/>
              <p:cNvCxnSpPr/>
              <p:nvPr/>
            </p:nvCxnSpPr>
            <p:spPr>
              <a:xfrm>
                <a:off x="3045069" y="918633"/>
                <a:ext cx="54000" cy="0"/>
              </a:xfrm>
              <a:prstGeom prst="line">
                <a:avLst/>
              </a:prstGeom>
              <a:ln w="12700" cap="flat" cmpd="sng">
                <a:solidFill>
                  <a:srgbClr val="C00000"/>
                </a:solidFill>
                <a:prstDash val="solid"/>
                <a:headEnd type="none" w="med" len="med"/>
                <a:tailEnd type="none" w="med" len="med"/>
              </a:ln>
            </p:spPr>
          </p:cxnSp>
          <p:cxnSp>
            <p:nvCxnSpPr>
              <p:cNvPr id="10261" name="直接连接符 77"/>
              <p:cNvCxnSpPr/>
              <p:nvPr/>
            </p:nvCxnSpPr>
            <p:spPr>
              <a:xfrm>
                <a:off x="2481002" y="918633"/>
                <a:ext cx="54000" cy="0"/>
              </a:xfrm>
              <a:prstGeom prst="line">
                <a:avLst/>
              </a:prstGeom>
              <a:ln w="12700" cap="flat" cmpd="sng">
                <a:solidFill>
                  <a:srgbClr val="C00000"/>
                </a:solidFill>
                <a:prstDash val="solid"/>
                <a:headEnd type="none" w="med" len="med"/>
                <a:tailEnd type="none" w="med" len="med"/>
              </a:ln>
            </p:spPr>
          </p:cxnSp>
        </p:grpSp>
        <p:sp>
          <p:nvSpPr>
            <p:cNvPr id="10256" name="TextBox 37"/>
            <p:cNvSpPr/>
            <p:nvPr/>
          </p:nvSpPr>
          <p:spPr>
            <a:xfrm>
              <a:off x="5340162" y="1416439"/>
              <a:ext cx="453153" cy="335331"/>
            </a:xfrm>
            <a:prstGeom prst="rect">
              <a:avLst/>
            </a:prstGeom>
            <a:noFill/>
            <a:ln w="9525">
              <a:noFill/>
            </a:ln>
          </p:spPr>
          <p:txBody>
            <a:bodyPr lIns="68577" tIns="34289" rIns="68577" bIns="34289">
              <a:spAutoFit/>
            </a:bodyPr>
            <a:p>
              <a:pPr algn="ctr">
                <a:buNone/>
              </a:pPr>
              <a:r>
                <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rPr>
                <a:t>节</a:t>
              </a:r>
              <a:endPar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79" name="矩形 78"/>
          <p:cNvSpPr/>
          <p:nvPr/>
        </p:nvSpPr>
        <p:spPr>
          <a:xfrm>
            <a:off x="914400" y="2389188"/>
            <a:ext cx="7708900" cy="523875"/>
          </a:xfrm>
          <a:prstGeom prst="rect">
            <a:avLst/>
          </a:prstGeom>
          <a:noFill/>
          <a:ln w="9525">
            <a:noFill/>
          </a:ln>
        </p:spPr>
        <p:txBody>
          <a:bodyPr>
            <a:spAutoFit/>
          </a:bodyPr>
          <a:p>
            <a:pPr algn="ctr"/>
            <a:r>
              <a:rPr lang="zh-CN" altLang="en-US" sz="2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习近平总书记对青年一代的殷切希望和重要要求</a:t>
            </a:r>
            <a:endParaRPr lang="zh-CN" altLang="en-US" sz="2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 2"/>
          <p:cNvPicPr>
            <a:picLocks noChangeAspect="1"/>
          </p:cNvPicPr>
          <p:nvPr/>
        </p:nvPicPr>
        <p:blipFill>
          <a:blip r:embed="rId5"/>
          <a:stretch>
            <a:fillRect/>
          </a:stretch>
        </p:blipFill>
        <p:spPr>
          <a:xfrm>
            <a:off x="6683375" y="614363"/>
            <a:ext cx="1831975" cy="673100"/>
          </a:xfrm>
          <a:prstGeom prst="rect">
            <a:avLst/>
          </a:prstGeom>
          <a:noFill/>
          <a:ln w="9525">
            <a:noFill/>
          </a:ln>
        </p:spPr>
      </p:pic>
      <p:pic>
        <p:nvPicPr>
          <p:cNvPr id="2" name="图片 1"/>
          <p:cNvPicPr>
            <a:picLocks noChangeAspect="1"/>
          </p:cNvPicPr>
          <p:nvPr/>
        </p:nvPicPr>
        <p:blipFill>
          <a:blip r:embed="rId6"/>
          <a:stretch>
            <a:fillRect/>
          </a:stretch>
        </p:blipFill>
        <p:spPr>
          <a:xfrm>
            <a:off x="0" y="3468688"/>
            <a:ext cx="947738" cy="1557337"/>
          </a:xfrm>
          <a:prstGeom prst="rect">
            <a:avLst/>
          </a:prstGeom>
          <a:noFill/>
          <a:ln w="9525">
            <a:noFill/>
          </a:ln>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750" fill="hold"/>
                                        <p:tgtEl>
                                          <p:spTgt spid="4"/>
                                        </p:tgtEl>
                                        <p:attrNameLst>
                                          <p:attrName>ppt_w</p:attrName>
                                        </p:attrNameLst>
                                      </p:cBhvr>
                                      <p:tavLst>
                                        <p:tav tm="0">
                                          <p:val>
                                            <p:fltVal val="0.000000"/>
                                          </p:val>
                                        </p:tav>
                                        <p:tav tm="100000">
                                          <p:val>
                                            <p:strVal val="#ppt_w"/>
                                          </p:val>
                                        </p:tav>
                                      </p:tavLst>
                                    </p:anim>
                                    <p:anim calcmode="lin" valueType="num">
                                      <p:cBhvr>
                                        <p:cTn id="22" dur="750" fill="hold"/>
                                        <p:tgtEl>
                                          <p:spTgt spid="4"/>
                                        </p:tgtEl>
                                        <p:attrNameLst>
                                          <p:attrName>ppt_h</p:attrName>
                                        </p:attrNameLst>
                                      </p:cBhvr>
                                      <p:tavLst>
                                        <p:tav tm="0">
                                          <p:val>
                                            <p:fltVal val="0.000000"/>
                                          </p:val>
                                        </p:tav>
                                        <p:tav tm="100000">
                                          <p:val>
                                            <p:strVal val="#ppt_h"/>
                                          </p:val>
                                        </p:tav>
                                      </p:tavLst>
                                    </p:anim>
                                    <p:anim calcmode="lin" valueType="num">
                                      <p:cBhvr>
                                        <p:cTn id="23" dur="750" fill="hold"/>
                                        <p:tgtEl>
                                          <p:spTgt spid="4"/>
                                        </p:tgtEl>
                                        <p:attrNameLst>
                                          <p:attrName>style.rotation</p:attrName>
                                        </p:attrNameLst>
                                      </p:cBhvr>
                                      <p:tavLst>
                                        <p:tav tm="0">
                                          <p:val>
                                            <p:fltVal val="90.000000"/>
                                          </p:val>
                                        </p:tav>
                                        <p:tav tm="100000">
                                          <p:val>
                                            <p:fltVal val="0.000000"/>
                                          </p:val>
                                        </p:tav>
                                      </p:tavLst>
                                    </p:anim>
                                    <p:animEffect transition="in" filter="fade">
                                      <p:cBhvr>
                                        <p:cTn id="24" dur="750"/>
                                        <p:tgtEl>
                                          <p:spTgt spid="4"/>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750" fill="hold"/>
                                        <p:tgtEl>
                                          <p:spTgt spid="9"/>
                                        </p:tgtEl>
                                        <p:attrNameLst>
                                          <p:attrName>ppt_w</p:attrName>
                                        </p:attrNameLst>
                                      </p:cBhvr>
                                      <p:tavLst>
                                        <p:tav tm="0">
                                          <p:val>
                                            <p:fltVal val="0.000000"/>
                                          </p:val>
                                        </p:tav>
                                        <p:tav tm="100000">
                                          <p:val>
                                            <p:strVal val="#ppt_w"/>
                                          </p:val>
                                        </p:tav>
                                      </p:tavLst>
                                    </p:anim>
                                    <p:anim calcmode="lin" valueType="num">
                                      <p:cBhvr>
                                        <p:cTn id="29" dur="750" fill="hold"/>
                                        <p:tgtEl>
                                          <p:spTgt spid="9"/>
                                        </p:tgtEl>
                                        <p:attrNameLst>
                                          <p:attrName>ppt_h</p:attrName>
                                        </p:attrNameLst>
                                      </p:cBhvr>
                                      <p:tavLst>
                                        <p:tav tm="0">
                                          <p:val>
                                            <p:fltVal val="0.000000"/>
                                          </p:val>
                                        </p:tav>
                                        <p:tav tm="100000">
                                          <p:val>
                                            <p:strVal val="#ppt_h"/>
                                          </p:val>
                                        </p:tav>
                                      </p:tavLst>
                                    </p:anim>
                                    <p:anim calcmode="lin" valueType="num">
                                      <p:cBhvr>
                                        <p:cTn id="30" dur="750" fill="hold"/>
                                        <p:tgtEl>
                                          <p:spTgt spid="9"/>
                                        </p:tgtEl>
                                        <p:attrNameLst>
                                          <p:attrName>style.rotation</p:attrName>
                                        </p:attrNameLst>
                                      </p:cBhvr>
                                      <p:tavLst>
                                        <p:tav tm="0">
                                          <p:val>
                                            <p:fltVal val="90.000000"/>
                                          </p:val>
                                        </p:tav>
                                        <p:tav tm="100000">
                                          <p:val>
                                            <p:fltVal val="0.000000"/>
                                          </p:val>
                                        </p:tav>
                                      </p:tavLst>
                                    </p:anim>
                                    <p:animEffect transition="in" filter="fade">
                                      <p:cBhvr>
                                        <p:cTn id="31" dur="750"/>
                                        <p:tgtEl>
                                          <p:spTgt spid="9"/>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750" fill="hold"/>
                                        <p:tgtEl>
                                          <p:spTgt spid="11"/>
                                        </p:tgtEl>
                                        <p:attrNameLst>
                                          <p:attrName>ppt_w</p:attrName>
                                        </p:attrNameLst>
                                      </p:cBhvr>
                                      <p:tavLst>
                                        <p:tav tm="0">
                                          <p:val>
                                            <p:fltVal val="0.000000"/>
                                          </p:val>
                                        </p:tav>
                                        <p:tav tm="100000">
                                          <p:val>
                                            <p:strVal val="#ppt_w"/>
                                          </p:val>
                                        </p:tav>
                                      </p:tavLst>
                                    </p:anim>
                                    <p:anim calcmode="lin" valueType="num">
                                      <p:cBhvr>
                                        <p:cTn id="36" dur="750" fill="hold"/>
                                        <p:tgtEl>
                                          <p:spTgt spid="11"/>
                                        </p:tgtEl>
                                        <p:attrNameLst>
                                          <p:attrName>ppt_h</p:attrName>
                                        </p:attrNameLst>
                                      </p:cBhvr>
                                      <p:tavLst>
                                        <p:tav tm="0">
                                          <p:val>
                                            <p:fltVal val="0.000000"/>
                                          </p:val>
                                        </p:tav>
                                        <p:tav tm="100000">
                                          <p:val>
                                            <p:strVal val="#ppt_h"/>
                                          </p:val>
                                        </p:tav>
                                      </p:tavLst>
                                    </p:anim>
                                    <p:anim calcmode="lin" valueType="num">
                                      <p:cBhvr>
                                        <p:cTn id="37" dur="750" fill="hold"/>
                                        <p:tgtEl>
                                          <p:spTgt spid="11"/>
                                        </p:tgtEl>
                                        <p:attrNameLst>
                                          <p:attrName>style.rotation</p:attrName>
                                        </p:attrNameLst>
                                      </p:cBhvr>
                                      <p:tavLst>
                                        <p:tav tm="0">
                                          <p:val>
                                            <p:fltVal val="90.000000"/>
                                          </p:val>
                                        </p:tav>
                                        <p:tav tm="100000">
                                          <p:val>
                                            <p:fltVal val="0.000000"/>
                                          </p:val>
                                        </p:tav>
                                      </p:tavLst>
                                    </p:anim>
                                    <p:animEffect transition="in" filter="fade">
                                      <p:cBhvr>
                                        <p:cTn id="38" dur="750"/>
                                        <p:tgtEl>
                                          <p:spTgt spid="11"/>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750" fill="hold"/>
                                        <p:tgtEl>
                                          <p:spTgt spid="13"/>
                                        </p:tgtEl>
                                        <p:attrNameLst>
                                          <p:attrName>ppt_w</p:attrName>
                                        </p:attrNameLst>
                                      </p:cBhvr>
                                      <p:tavLst>
                                        <p:tav tm="0">
                                          <p:val>
                                            <p:fltVal val="0.000000"/>
                                          </p:val>
                                        </p:tav>
                                        <p:tav tm="100000">
                                          <p:val>
                                            <p:strVal val="#ppt_w"/>
                                          </p:val>
                                        </p:tav>
                                      </p:tavLst>
                                    </p:anim>
                                    <p:anim calcmode="lin" valueType="num">
                                      <p:cBhvr>
                                        <p:cTn id="43" dur="750" fill="hold"/>
                                        <p:tgtEl>
                                          <p:spTgt spid="13"/>
                                        </p:tgtEl>
                                        <p:attrNameLst>
                                          <p:attrName>ppt_h</p:attrName>
                                        </p:attrNameLst>
                                      </p:cBhvr>
                                      <p:tavLst>
                                        <p:tav tm="0">
                                          <p:val>
                                            <p:fltVal val="0.000000"/>
                                          </p:val>
                                        </p:tav>
                                        <p:tav tm="100000">
                                          <p:val>
                                            <p:strVal val="#ppt_h"/>
                                          </p:val>
                                        </p:tav>
                                      </p:tavLst>
                                    </p:anim>
                                    <p:anim calcmode="lin" valueType="num">
                                      <p:cBhvr>
                                        <p:cTn id="44" dur="750" fill="hold"/>
                                        <p:tgtEl>
                                          <p:spTgt spid="13"/>
                                        </p:tgtEl>
                                        <p:attrNameLst>
                                          <p:attrName>style.rotation</p:attrName>
                                        </p:attrNameLst>
                                      </p:cBhvr>
                                      <p:tavLst>
                                        <p:tav tm="0">
                                          <p:val>
                                            <p:fltVal val="90.000000"/>
                                          </p:val>
                                        </p:tav>
                                        <p:tav tm="100000">
                                          <p:val>
                                            <p:fltVal val="0.000000"/>
                                          </p:val>
                                        </p:tav>
                                      </p:tavLst>
                                    </p:anim>
                                    <p:animEffect transition="in" filter="fade">
                                      <p:cBhvr>
                                        <p:cTn id="45" dur="750"/>
                                        <p:tgtEl>
                                          <p:spTgt spid="13"/>
                                        </p:tgtEl>
                                      </p:cBhvr>
                                    </p:animEffect>
                                  </p:childTnLst>
                                </p:cTn>
                              </p:par>
                            </p:childTnLst>
                          </p:cTn>
                        </p:par>
                        <p:par>
                          <p:cTn id="46" fill="hold">
                            <p:stCondLst>
                              <p:cond delay="6000"/>
                            </p:stCondLst>
                            <p:childTnLst>
                              <p:par>
                                <p:cTn id="47" presetID="16" presetClass="entr" presetSubtype="37"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outVertical)">
                                      <p:cBhvr>
                                        <p:cTn id="49" dur="1000"/>
                                        <p:tgtEl>
                                          <p:spTgt spid="6"/>
                                        </p:tgtEl>
                                      </p:cBhvr>
                                    </p:animEffect>
                                  </p:childTnLst>
                                </p:cTn>
                              </p:par>
                            </p:childTnLst>
                          </p:cTn>
                        </p:par>
                        <p:par>
                          <p:cTn id="50" fill="hold">
                            <p:stCondLst>
                              <p:cond delay="7000"/>
                            </p:stCondLst>
                            <p:childTnLst>
                              <p:par>
                                <p:cTn id="51" presetID="22" presetClass="entr" presetSubtype="8"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childTnLst>
                          </p:cTn>
                        </p:par>
                        <p:par>
                          <p:cTn id="54" fill="hold">
                            <p:stCondLst>
                              <p:cond delay="7500"/>
                            </p:stCondLst>
                            <p:childTnLst>
                              <p:par>
                                <p:cTn id="55" presetID="23" presetClass="entr" presetSubtype="16" fill="hold" nodeType="afterEffect">
                                  <p:stCondLst>
                                    <p:cond delay="0"/>
                                  </p:stCondLst>
                                  <p:iterate type="lt">
                                    <p:tmPct val="10000"/>
                                  </p:iterate>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000000"/>
                                          </p:val>
                                        </p:tav>
                                        <p:tav tm="100000">
                                          <p:val>
                                            <p:strVal val="#ppt_w"/>
                                          </p:val>
                                        </p:tav>
                                      </p:tavLst>
                                    </p:anim>
                                    <p:anim calcmode="lin" valueType="num">
                                      <p:cBhvr>
                                        <p:cTn id="58" dur="500" fill="hold"/>
                                        <p:tgtEl>
                                          <p:spTgt spid="79"/>
                                        </p:tgtEl>
                                        <p:attrNameLst>
                                          <p:attrName>ppt_h</p:attrName>
                                        </p:attrNameLst>
                                      </p:cBhvr>
                                      <p:tavLst>
                                        <p:tav tm="0">
                                          <p:val>
                                            <p:fltVal val="0.000000"/>
                                          </p:val>
                                        </p:tav>
                                        <p:tav tm="100000">
                                          <p:val>
                                            <p:strVal val="#ppt_h"/>
                                          </p:val>
                                        </p:tav>
                                      </p:tavLst>
                                    </p:anim>
                                  </p:childTnLst>
                                </p:cTn>
                              </p:par>
                            </p:childTnLst>
                          </p:cTn>
                        </p:par>
                        <p:par>
                          <p:cTn id="59" fill="hold">
                            <p:stCondLst>
                              <p:cond delay="7000"/>
                            </p:stCondLst>
                            <p:childTnLst>
                              <p:par>
                                <p:cTn id="60" presetID="10"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par>
                          <p:cTn id="63" fill="hold">
                            <p:stCondLst>
                              <p:cond delay="7500"/>
                            </p:stCondLst>
                            <p:childTnLst>
                              <p:par>
                                <p:cTn id="64" presetID="22" presetClass="entr" presetSubtype="4" fill="hold"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ipe(down)">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图片 6"/>
          <p:cNvPicPr>
            <a:picLocks noChangeAspect="1"/>
          </p:cNvPicPr>
          <p:nvPr/>
        </p:nvPicPr>
        <p:blipFill>
          <a:blip r:embed="rId1"/>
          <a:stretch>
            <a:fillRect/>
          </a:stretch>
        </p:blipFill>
        <p:spPr>
          <a:xfrm>
            <a:off x="0" y="0"/>
            <a:ext cx="9144000" cy="5143500"/>
          </a:xfrm>
          <a:prstGeom prst="rect">
            <a:avLst/>
          </a:prstGeom>
          <a:noFill/>
          <a:ln w="9525">
            <a:noFill/>
          </a:ln>
        </p:spPr>
      </p:pic>
      <p:sp>
        <p:nvSpPr>
          <p:cNvPr id="4" name="矩形 3"/>
          <p:cNvSpPr/>
          <p:nvPr/>
        </p:nvSpPr>
        <p:spPr>
          <a:xfrm>
            <a:off x="158750" y="214313"/>
            <a:ext cx="8647113" cy="475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1268" name="文本框 79"/>
          <p:cNvSpPr txBox="1"/>
          <p:nvPr/>
        </p:nvSpPr>
        <p:spPr>
          <a:xfrm>
            <a:off x="1062038" y="496888"/>
            <a:ext cx="6554787" cy="369887"/>
          </a:xfrm>
          <a:prstGeom prst="rect">
            <a:avLst/>
          </a:prstGeom>
          <a:noFill/>
          <a:ln w="9525">
            <a:noFill/>
          </a:ln>
        </p:spPr>
        <p:txBody>
          <a:bodyPr>
            <a:spAutoFit/>
          </a:bodyPr>
          <a:p>
            <a:pPr>
              <a:buNone/>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习近平总书记对青年一代的殷切希望和重要要求</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1269" name="图片 80"/>
          <p:cNvPicPr>
            <a:picLocks noChangeAspect="1"/>
          </p:cNvPicPr>
          <p:nvPr/>
        </p:nvPicPr>
        <p:blipFill>
          <a:blip r:embed="rId2"/>
          <a:stretch>
            <a:fillRect/>
          </a:stretch>
        </p:blipFill>
        <p:spPr>
          <a:xfrm>
            <a:off x="228600" y="179388"/>
            <a:ext cx="900113" cy="663575"/>
          </a:xfrm>
          <a:prstGeom prst="rect">
            <a:avLst/>
          </a:prstGeom>
          <a:noFill/>
          <a:ln w="9525">
            <a:noFill/>
          </a:ln>
        </p:spPr>
      </p:pic>
      <p:pic>
        <p:nvPicPr>
          <p:cNvPr id="11270" name="图片 1" descr="防盗标签"/>
          <p:cNvPicPr>
            <a:picLocks noChangeAspect="1"/>
          </p:cNvPicPr>
          <p:nvPr>
            <p:custDataLst>
              <p:tags r:id="rId3"/>
            </p:custDataLst>
          </p:nvPr>
        </p:nvPicPr>
        <p:blipFill>
          <a:blip r:embed="rId4"/>
          <a:stretch>
            <a:fillRect/>
          </a:stretch>
        </p:blipFill>
        <p:spPr>
          <a:xfrm>
            <a:off x="2155825" y="955675"/>
            <a:ext cx="3175" cy="0"/>
          </a:xfrm>
          <a:prstGeom prst="rect">
            <a:avLst/>
          </a:prstGeom>
          <a:noFill/>
          <a:ln w="9525">
            <a:noFill/>
          </a:ln>
        </p:spPr>
      </p:pic>
      <p:sp>
        <p:nvSpPr>
          <p:cNvPr id="2" name="矩形 1"/>
          <p:cNvSpPr/>
          <p:nvPr/>
        </p:nvSpPr>
        <p:spPr bwMode="auto">
          <a:xfrm>
            <a:off x="158750" y="1546225"/>
            <a:ext cx="8648065" cy="26098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272" name="矩形 4"/>
          <p:cNvSpPr/>
          <p:nvPr/>
        </p:nvSpPr>
        <p:spPr>
          <a:xfrm>
            <a:off x="925195" y="1833563"/>
            <a:ext cx="3843338" cy="1970087"/>
          </a:xfrm>
          <a:prstGeom prst="rect">
            <a:avLst/>
          </a:prstGeom>
          <a:noFill/>
          <a:ln w="9525">
            <a:noFill/>
          </a:ln>
        </p:spPr>
        <p:txBody>
          <a:bodyPr lIns="68580" tIns="34290" rIns="68580" bIns="34290">
            <a:spAutoFit/>
          </a:bodyPr>
          <a:p>
            <a:pPr indent="358775">
              <a:lnSpc>
                <a:spcPct val="150000"/>
              </a:lnSpc>
              <a:spcAft>
                <a:spcPts val="1500"/>
              </a:spcAft>
            </a:pPr>
            <a:r>
              <a:rPr lang="zh-CN" altLang="en-US" sz="1400" b="1" dirty="0">
                <a:solidFill>
                  <a:srgbClr val="FFF8E5"/>
                </a:solidFill>
                <a:latin typeface="微软雅黑" panose="020B0503020204020204" pitchFamily="34" charset="-122"/>
                <a:ea typeface="微软雅黑" panose="020B0503020204020204" pitchFamily="34" charset="-122"/>
              </a:rPr>
              <a:t>习近平总书记在庆祝中国共产主义青年团成立一百周年大会上发表了重要讲话，习近平总书记的重要讲话，饱含着党中央对青年一代的亲切关怀和对共青团事业的高度重视，对当代青年寄予殷切期望，对做好新时代共青团工作提出明确要求</a:t>
            </a:r>
            <a:endParaRPr lang="zh-CN" altLang="en-US" sz="1000" dirty="0">
              <a:solidFill>
                <a:srgbClr val="FFF8E5"/>
              </a:solidFill>
              <a:latin typeface="微软雅黑" panose="020B0503020204020204" pitchFamily="34" charset="-122"/>
              <a:ea typeface="微软雅黑" panose="020B0503020204020204" pitchFamily="34" charset="-122"/>
            </a:endParaRPr>
          </a:p>
        </p:txBody>
      </p:sp>
      <p:pic>
        <p:nvPicPr>
          <p:cNvPr id="11273" name="图片 4"/>
          <p:cNvPicPr>
            <a:picLocks noChangeAspect="1"/>
          </p:cNvPicPr>
          <p:nvPr/>
        </p:nvPicPr>
        <p:blipFill>
          <a:blip r:embed="rId5"/>
          <a:stretch>
            <a:fillRect/>
          </a:stretch>
        </p:blipFill>
        <p:spPr>
          <a:xfrm>
            <a:off x="5642928" y="1888173"/>
            <a:ext cx="2767012" cy="1860550"/>
          </a:xfrm>
          <a:prstGeom prst="rect">
            <a:avLst/>
          </a:prstGeom>
          <a:noFill/>
          <a:ln w="9525">
            <a:noFill/>
          </a:ln>
        </p:spPr>
      </p:pic>
    </p:spTree>
  </p:cSld>
  <p:clrMapOvr>
    <a:masterClrMapping/>
  </p:clrMapOvr>
  <p:transition spd="slow" advTm="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图片 6"/>
          <p:cNvPicPr>
            <a:picLocks noChangeAspect="1"/>
          </p:cNvPicPr>
          <p:nvPr/>
        </p:nvPicPr>
        <p:blipFill>
          <a:blip r:embed="rId1"/>
          <a:stretch>
            <a:fillRect/>
          </a:stretch>
        </p:blipFill>
        <p:spPr>
          <a:xfrm>
            <a:off x="0" y="0"/>
            <a:ext cx="9144000" cy="5143500"/>
          </a:xfrm>
          <a:prstGeom prst="rect">
            <a:avLst/>
          </a:prstGeom>
          <a:noFill/>
          <a:ln w="9525">
            <a:noFill/>
          </a:ln>
        </p:spPr>
      </p:pic>
      <p:sp>
        <p:nvSpPr>
          <p:cNvPr id="4" name="矩形 3"/>
          <p:cNvSpPr/>
          <p:nvPr/>
        </p:nvSpPr>
        <p:spPr>
          <a:xfrm>
            <a:off x="158750" y="214313"/>
            <a:ext cx="8647113" cy="475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412" name="文本框 79"/>
          <p:cNvSpPr txBox="1"/>
          <p:nvPr/>
        </p:nvSpPr>
        <p:spPr>
          <a:xfrm>
            <a:off x="1062038" y="496888"/>
            <a:ext cx="6554787" cy="369887"/>
          </a:xfrm>
          <a:prstGeom prst="rect">
            <a:avLst/>
          </a:prstGeom>
          <a:noFill/>
          <a:ln w="9525">
            <a:noFill/>
          </a:ln>
        </p:spPr>
        <p:txBody>
          <a:bodyPr>
            <a:spAutoFit/>
          </a:bodyPr>
          <a:p>
            <a:pPr>
              <a:buNone/>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习近平总书记对青年一代的殷切希望和重要要求</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7413" name="图片 80"/>
          <p:cNvPicPr>
            <a:picLocks noChangeAspect="1"/>
          </p:cNvPicPr>
          <p:nvPr/>
        </p:nvPicPr>
        <p:blipFill>
          <a:blip r:embed="rId2"/>
          <a:stretch>
            <a:fillRect/>
          </a:stretch>
        </p:blipFill>
        <p:spPr>
          <a:xfrm>
            <a:off x="228600" y="179388"/>
            <a:ext cx="900113" cy="663575"/>
          </a:xfrm>
          <a:prstGeom prst="rect">
            <a:avLst/>
          </a:prstGeom>
          <a:noFill/>
          <a:ln w="9525">
            <a:noFill/>
          </a:ln>
        </p:spPr>
      </p:pic>
      <p:sp>
        <p:nvSpPr>
          <p:cNvPr id="2" name="PA-1022133"/>
          <p:cNvSpPr/>
          <p:nvPr>
            <p:custDataLst>
              <p:tags r:id="rId3"/>
            </p:custDataLst>
          </p:nvPr>
        </p:nvSpPr>
        <p:spPr>
          <a:xfrm>
            <a:off x="990600" y="1336675"/>
            <a:ext cx="6934200" cy="550863"/>
          </a:xfrm>
          <a:prstGeom prst="rect">
            <a:avLst/>
          </a:prstGeom>
          <a:noFill/>
          <a:ln>
            <a:solidFill>
              <a:srgbClr val="C00000"/>
            </a:solidFill>
          </a:ln>
        </p:spPr>
        <p:txBody>
          <a:bodyPr>
            <a:spAutoFit/>
          </a:bodyPr>
          <a:lstStyle/>
          <a:p>
            <a:pPr marL="0" marR="0" lvl="0" indent="0" algn="ctr" defTabSz="685800" rtl="0" eaLnBrk="1" fontAlgn="auto" latinLnBrk="0" hangingPunct="1">
              <a:lnSpc>
                <a:spcPct val="150000"/>
              </a:lnSpc>
              <a:spcBef>
                <a:spcPts val="0"/>
              </a:spcBef>
              <a:spcAft>
                <a:spcPts val="0"/>
              </a:spcAft>
              <a:buClrTx/>
              <a:buSzTx/>
              <a:buFontTx/>
              <a:buNone/>
              <a:defRPr/>
            </a:pPr>
            <a:r>
              <a:rPr kumimoji="0" lang="zh-CN" altLang="en-US" sz="225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rPr>
              <a:t>以成长为一名合格的共产党员为目标、为光荣</a:t>
            </a:r>
            <a:endParaRPr kumimoji="0" lang="zh-CN" altLang="en-US" sz="225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endParaRPr>
          </a:p>
        </p:txBody>
      </p:sp>
      <p:grpSp>
        <p:nvGrpSpPr>
          <p:cNvPr id="3" name="PA-1022134"/>
          <p:cNvGrpSpPr/>
          <p:nvPr/>
        </p:nvGrpSpPr>
        <p:grpSpPr>
          <a:xfrm>
            <a:off x="990600" y="2111375"/>
            <a:ext cx="1590675" cy="2057400"/>
            <a:chOff x="1301949" y="1833078"/>
            <a:chExt cx="2120749" cy="2743200"/>
          </a:xfrm>
        </p:grpSpPr>
        <p:sp>
          <p:nvSpPr>
            <p:cNvPr id="5" name="PA-圆角矩形 17"/>
            <p:cNvSpPr/>
            <p:nvPr>
              <p:custDataLst>
                <p:tags r:id="rId4"/>
              </p:custDataLst>
            </p:nvPr>
          </p:nvSpPr>
          <p:spPr>
            <a:xfrm>
              <a:off x="1301949" y="1833078"/>
              <a:ext cx="2120749" cy="2743200"/>
            </a:xfrm>
            <a:prstGeom prst="roundRect">
              <a:avLst>
                <a:gd name="adj" fmla="val 0"/>
              </a:avLst>
            </a:prstGeom>
            <a:solidFill>
              <a:srgbClr val="C00000"/>
            </a:solidFill>
            <a:ln w="12700" cap="flat" cmpd="sng" algn="ctr">
              <a:no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endParaRPr>
            </a:p>
          </p:txBody>
        </p:sp>
        <p:sp>
          <p:nvSpPr>
            <p:cNvPr id="7" name="PA-矩形 19"/>
            <p:cNvSpPr/>
            <p:nvPr>
              <p:custDataLst>
                <p:tags r:id="rId5"/>
              </p:custDataLst>
            </p:nvPr>
          </p:nvSpPr>
          <p:spPr>
            <a:xfrm>
              <a:off x="1427673" y="2650958"/>
              <a:ext cx="1869307" cy="1106593"/>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rPr>
                <a:t>五个模范</a:t>
              </a:r>
              <a:endParaRPr kumimoji="0" lang="zh-CN" altLang="en-US" sz="2400" b="0"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rPr>
                <a:t>五个带头</a:t>
              </a:r>
              <a:endParaRPr kumimoji="0" lang="zh-CN" altLang="en-US" sz="2400" b="0"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endParaRPr>
            </a:p>
          </p:txBody>
        </p:sp>
      </p:grpSp>
      <p:sp>
        <p:nvSpPr>
          <p:cNvPr id="8" name="矩形 7"/>
          <p:cNvSpPr/>
          <p:nvPr/>
        </p:nvSpPr>
        <p:spPr>
          <a:xfrm>
            <a:off x="2581275" y="2111375"/>
            <a:ext cx="5734050" cy="1857375"/>
          </a:xfrm>
          <a:prstGeom prst="rect">
            <a:avLst/>
          </a:prstGeom>
          <a:noFill/>
        </p:spPr>
        <p:txBody>
          <a:bodyPr>
            <a:spAutoFit/>
          </a:bodyPr>
          <a:lstStyle/>
          <a:p>
            <a:pPr marL="0" marR="0" lvl="0" indent="360045" algn="just"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srgbClr val="591300"/>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rPr>
              <a:t>“人生万事须自为，跬步江山即寥廓。”追求进步，是青年最宝贵的特质，也是党和人民最殷切的希望。新时代的广大共青团员，要做理想远大、信念坚定的模范，带头学习马克思主义理论，树立共产主义远大理想和中国特色社会主义共同理想，自觉践行社会主义核心价值观，大力弘扬爱国主义精神；要做刻苦学习、锐意创新的模范，带头立足岗位、苦练本领、创先争优，努力成为行业骨干、青年先锋；</a:t>
            </a:r>
            <a:endParaRPr kumimoji="0" lang="zh-CN" altLang="en-US" sz="1300" b="0" i="0" u="none" strike="noStrike" kern="1200" cap="none" spc="0" normalizeH="0" baseline="0" noProof="0" dirty="0">
              <a:ln>
                <a:noFill/>
              </a:ln>
              <a:solidFill>
                <a:srgbClr val="591300"/>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图片 6"/>
          <p:cNvPicPr>
            <a:picLocks noChangeAspect="1"/>
          </p:cNvPicPr>
          <p:nvPr/>
        </p:nvPicPr>
        <p:blipFill>
          <a:blip r:embed="rId1"/>
          <a:stretch>
            <a:fillRect/>
          </a:stretch>
        </p:blipFill>
        <p:spPr>
          <a:xfrm>
            <a:off x="0" y="0"/>
            <a:ext cx="9144000" cy="5143500"/>
          </a:xfrm>
          <a:prstGeom prst="rect">
            <a:avLst/>
          </a:prstGeom>
          <a:noFill/>
          <a:ln w="9525">
            <a:noFill/>
          </a:ln>
        </p:spPr>
      </p:pic>
      <p:sp>
        <p:nvSpPr>
          <p:cNvPr id="4" name="矩形 3"/>
          <p:cNvSpPr/>
          <p:nvPr/>
        </p:nvSpPr>
        <p:spPr>
          <a:xfrm>
            <a:off x="158750" y="214313"/>
            <a:ext cx="8647113" cy="475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436" name="文本框 79"/>
          <p:cNvSpPr txBox="1"/>
          <p:nvPr/>
        </p:nvSpPr>
        <p:spPr>
          <a:xfrm>
            <a:off x="1062038" y="496888"/>
            <a:ext cx="6554787" cy="369887"/>
          </a:xfrm>
          <a:prstGeom prst="rect">
            <a:avLst/>
          </a:prstGeom>
          <a:noFill/>
          <a:ln w="9525">
            <a:noFill/>
          </a:ln>
        </p:spPr>
        <p:txBody>
          <a:bodyPr>
            <a:spAutoFit/>
          </a:bodyPr>
          <a:p>
            <a:pPr>
              <a:buNone/>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习近平总书记对青年一代的殷切希望和重要要求</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8437" name="图片 80"/>
          <p:cNvPicPr>
            <a:picLocks noChangeAspect="1"/>
          </p:cNvPicPr>
          <p:nvPr/>
        </p:nvPicPr>
        <p:blipFill>
          <a:blip r:embed="rId2"/>
          <a:stretch>
            <a:fillRect/>
          </a:stretch>
        </p:blipFill>
        <p:spPr>
          <a:xfrm>
            <a:off x="228600" y="179388"/>
            <a:ext cx="900113" cy="663575"/>
          </a:xfrm>
          <a:prstGeom prst="rect">
            <a:avLst/>
          </a:prstGeom>
          <a:noFill/>
          <a:ln w="9525">
            <a:noFill/>
          </a:ln>
        </p:spPr>
      </p:pic>
      <p:sp>
        <p:nvSpPr>
          <p:cNvPr id="2" name="PA-1022133"/>
          <p:cNvSpPr/>
          <p:nvPr>
            <p:custDataLst>
              <p:tags r:id="rId3"/>
            </p:custDataLst>
          </p:nvPr>
        </p:nvSpPr>
        <p:spPr>
          <a:xfrm>
            <a:off x="990600" y="1336675"/>
            <a:ext cx="6934200" cy="550863"/>
          </a:xfrm>
          <a:prstGeom prst="rect">
            <a:avLst/>
          </a:prstGeom>
          <a:noFill/>
          <a:ln>
            <a:solidFill>
              <a:srgbClr val="C00000"/>
            </a:solidFill>
          </a:ln>
        </p:spPr>
        <p:txBody>
          <a:bodyPr>
            <a:spAutoFit/>
          </a:bodyPr>
          <a:lstStyle/>
          <a:p>
            <a:pPr marL="0" marR="0" lvl="0" indent="0" algn="ctr" defTabSz="685800" rtl="0" eaLnBrk="1" fontAlgn="auto" latinLnBrk="0" hangingPunct="1">
              <a:lnSpc>
                <a:spcPct val="150000"/>
              </a:lnSpc>
              <a:spcBef>
                <a:spcPts val="0"/>
              </a:spcBef>
              <a:spcAft>
                <a:spcPts val="0"/>
              </a:spcAft>
              <a:buClrTx/>
              <a:buSzTx/>
              <a:buFontTx/>
              <a:buNone/>
              <a:defRPr/>
            </a:pPr>
            <a:r>
              <a:rPr kumimoji="0" lang="zh-CN" altLang="en-US" sz="225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rPr>
              <a:t>以成长为一名合格的共产党员为目标、为光荣</a:t>
            </a:r>
            <a:endParaRPr kumimoji="0" lang="zh-CN" altLang="en-US" sz="225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endParaRPr>
          </a:p>
        </p:txBody>
      </p:sp>
      <p:sp>
        <p:nvSpPr>
          <p:cNvPr id="8" name="矩形 7"/>
          <p:cNvSpPr/>
          <p:nvPr/>
        </p:nvSpPr>
        <p:spPr>
          <a:xfrm>
            <a:off x="2582863" y="2066925"/>
            <a:ext cx="5734050" cy="2157413"/>
          </a:xfrm>
          <a:prstGeom prst="rect">
            <a:avLst/>
          </a:prstGeom>
          <a:noFill/>
        </p:spPr>
        <p:txBody>
          <a:bodyPr>
            <a:spAutoFit/>
          </a:bodyPr>
          <a:lstStyle/>
          <a:p>
            <a:pPr marL="0" marR="0" lvl="0" indent="360045" algn="just"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srgbClr val="591300"/>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rPr>
              <a:t>要做敢于斗争、善于斗争的模范，带头迎难而上、攻坚克难，做到不信邪、不怕鬼、骨头硬；要做艰苦奋斗、无私奉献的模范，带头站稳人民立场，脚踏实地、求真务实，吃苦在前、享受在后，甘于做一颗永不生锈的螺丝钉；要做崇德向善、严守纪律的模范，带头明大德、守公德、严私德，严格遵纪守法，严格履行团员义务。广大共青团员要认真接受政治训练、加强政治锻造、追求政治进步，积极向党组织靠拢，以成长为一名合格的共产党员为目标、为光荣。</a:t>
            </a:r>
            <a:endParaRPr kumimoji="0" lang="zh-CN" altLang="en-US" sz="1300" b="0" i="0" u="none" strike="noStrike" kern="1200" cap="none" spc="0" normalizeH="0" baseline="0" noProof="0" dirty="0">
              <a:ln>
                <a:noFill/>
              </a:ln>
              <a:solidFill>
                <a:srgbClr val="591300"/>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endParaRPr>
          </a:p>
        </p:txBody>
      </p:sp>
      <p:grpSp>
        <p:nvGrpSpPr>
          <p:cNvPr id="9" name="PA-1022134"/>
          <p:cNvGrpSpPr/>
          <p:nvPr/>
        </p:nvGrpSpPr>
        <p:grpSpPr>
          <a:xfrm>
            <a:off x="990600" y="2111375"/>
            <a:ext cx="1590675" cy="2057400"/>
            <a:chOff x="1301949" y="1833078"/>
            <a:chExt cx="2120749" cy="2743200"/>
          </a:xfrm>
        </p:grpSpPr>
        <p:sp>
          <p:nvSpPr>
            <p:cNvPr id="10" name="PA-圆角矩形 17"/>
            <p:cNvSpPr/>
            <p:nvPr>
              <p:custDataLst>
                <p:tags r:id="rId4"/>
              </p:custDataLst>
            </p:nvPr>
          </p:nvSpPr>
          <p:spPr>
            <a:xfrm>
              <a:off x="1301949" y="1833078"/>
              <a:ext cx="2120749" cy="2743200"/>
            </a:xfrm>
            <a:prstGeom prst="roundRect">
              <a:avLst>
                <a:gd name="adj" fmla="val 0"/>
              </a:avLst>
            </a:prstGeom>
            <a:solidFill>
              <a:srgbClr val="C00000"/>
            </a:solidFill>
            <a:ln w="12700" cap="flat" cmpd="sng" algn="ctr">
              <a:noFill/>
              <a:prstDash val="solid"/>
              <a:miter lim="800000"/>
            </a:ln>
            <a:effectLst/>
          </p:spPr>
          <p:txBody>
            <a:bodyPr anchor="ctr"/>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endParaRPr>
            </a:p>
          </p:txBody>
        </p:sp>
        <p:sp>
          <p:nvSpPr>
            <p:cNvPr id="11" name="PA-矩形 19"/>
            <p:cNvSpPr/>
            <p:nvPr>
              <p:custDataLst>
                <p:tags r:id="rId5"/>
              </p:custDataLst>
            </p:nvPr>
          </p:nvSpPr>
          <p:spPr>
            <a:xfrm>
              <a:off x="1427672" y="2650958"/>
              <a:ext cx="1869307" cy="1106593"/>
            </a:xfrm>
            <a:prstGeom prst="rect">
              <a:avLst/>
            </a:prstGeom>
          </p:spPr>
          <p:txBody>
            <a:bodyPr wrap="none">
              <a:spAutoFit/>
            </a:bodyPr>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rPr>
                <a:t>五个模范</a:t>
              </a:r>
              <a:endParaRPr kumimoji="0" lang="zh-CN" altLang="en-US" sz="2400" b="0"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rPr>
                <a:t>五个带头</a:t>
              </a:r>
              <a:endParaRPr kumimoji="0" lang="zh-CN" altLang="en-US" sz="2400" b="0"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图片 6"/>
          <p:cNvPicPr>
            <a:picLocks noChangeAspect="1"/>
          </p:cNvPicPr>
          <p:nvPr/>
        </p:nvPicPr>
        <p:blipFill>
          <a:blip r:embed="rId1"/>
          <a:stretch>
            <a:fillRect/>
          </a:stretch>
        </p:blipFill>
        <p:spPr>
          <a:xfrm>
            <a:off x="0" y="0"/>
            <a:ext cx="9144000" cy="5143500"/>
          </a:xfrm>
          <a:prstGeom prst="rect">
            <a:avLst/>
          </a:prstGeom>
          <a:noFill/>
          <a:ln w="9525">
            <a:noFill/>
          </a:ln>
        </p:spPr>
      </p:pic>
      <p:sp>
        <p:nvSpPr>
          <p:cNvPr id="4" name="矩形 3"/>
          <p:cNvSpPr/>
          <p:nvPr/>
        </p:nvSpPr>
        <p:spPr>
          <a:xfrm>
            <a:off x="158750" y="214313"/>
            <a:ext cx="8647113" cy="475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2532" name="文本框 79"/>
          <p:cNvSpPr txBox="1"/>
          <p:nvPr/>
        </p:nvSpPr>
        <p:spPr>
          <a:xfrm>
            <a:off x="1062038" y="496888"/>
            <a:ext cx="6554787" cy="369887"/>
          </a:xfrm>
          <a:prstGeom prst="rect">
            <a:avLst/>
          </a:prstGeom>
          <a:noFill/>
          <a:ln w="9525">
            <a:noFill/>
          </a:ln>
        </p:spPr>
        <p:txBody>
          <a:bodyPr>
            <a:spAutoFit/>
          </a:bodyPr>
          <a:p>
            <a:pPr>
              <a:buNone/>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习近平总书记对青年一代的殷切希望和重要要求</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2533" name="图片 80"/>
          <p:cNvPicPr>
            <a:picLocks noChangeAspect="1"/>
          </p:cNvPicPr>
          <p:nvPr/>
        </p:nvPicPr>
        <p:blipFill>
          <a:blip r:embed="rId2"/>
          <a:stretch>
            <a:fillRect/>
          </a:stretch>
        </p:blipFill>
        <p:spPr>
          <a:xfrm>
            <a:off x="228600" y="179388"/>
            <a:ext cx="900113" cy="663575"/>
          </a:xfrm>
          <a:prstGeom prst="rect">
            <a:avLst/>
          </a:prstGeom>
          <a:noFill/>
          <a:ln w="9525">
            <a:noFill/>
          </a:ln>
        </p:spPr>
      </p:pic>
      <p:pic>
        <p:nvPicPr>
          <p:cNvPr id="22534" name="图片 1" descr="防盗标签"/>
          <p:cNvPicPr>
            <a:picLocks noChangeAspect="1"/>
          </p:cNvPicPr>
          <p:nvPr>
            <p:custDataLst>
              <p:tags r:id="rId3"/>
            </p:custDataLst>
          </p:nvPr>
        </p:nvPicPr>
        <p:blipFill>
          <a:blip r:embed="rId4"/>
          <a:stretch>
            <a:fillRect/>
          </a:stretch>
        </p:blipFill>
        <p:spPr>
          <a:xfrm>
            <a:off x="2155825" y="955675"/>
            <a:ext cx="3175" cy="0"/>
          </a:xfrm>
          <a:prstGeom prst="rect">
            <a:avLst/>
          </a:prstGeom>
          <a:noFill/>
          <a:ln w="9525">
            <a:noFill/>
          </a:ln>
        </p:spPr>
      </p:pic>
      <p:sp>
        <p:nvSpPr>
          <p:cNvPr id="25" name="文本框 24"/>
          <p:cNvSpPr txBox="1"/>
          <p:nvPr/>
        </p:nvSpPr>
        <p:spPr>
          <a:xfrm>
            <a:off x="1153795" y="2918143"/>
            <a:ext cx="6462713" cy="831850"/>
          </a:xfrm>
          <a:prstGeom prst="rect">
            <a:avLst/>
          </a:prstGeom>
          <a:noFill/>
        </p:spPr>
        <p:txBody>
          <a:bodyPr>
            <a:spAutoFit/>
          </a:bodyPr>
          <a:lstStyle/>
          <a:p>
            <a:pPr marR="0" algn="ctr" defTabSz="914400">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ea"/>
                <a:sym typeface="+mn-lt"/>
              </a:rPr>
              <a:t>党中央殷切希望共青团能够培养出一大批这样的先锋分子</a:t>
            </a:r>
            <a:endParaRPr kumimoji="0" lang="zh-CN" altLang="en-US" sz="2400" kern="1200" cap="none" spc="0" normalizeH="0" baseline="0" noProof="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 name="矩形 2"/>
          <p:cNvSpPr/>
          <p:nvPr>
            <p:custDataLst>
              <p:tags r:id="rId5"/>
            </p:custDataLst>
          </p:nvPr>
        </p:nvSpPr>
        <p:spPr bwMode="auto">
          <a:xfrm>
            <a:off x="158750" y="1546225"/>
            <a:ext cx="8648065" cy="26098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just"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文本框 4"/>
          <p:cNvSpPr txBox="1"/>
          <p:nvPr/>
        </p:nvSpPr>
        <p:spPr>
          <a:xfrm>
            <a:off x="479425" y="1571625"/>
            <a:ext cx="4609465" cy="2584450"/>
          </a:xfrm>
          <a:prstGeom prst="rect">
            <a:avLst/>
          </a:prstGeom>
        </p:spPr>
        <p:txBody>
          <a:bodyPr wrap="square">
            <a:spAutoFit/>
            <a:extLst>
              <a:ext uri="{4A0BC546-FE56-4ADE-93B0-CB8AF2F6F144}">
                <wpsdc:textFrameExt xmlns:wpsdc="http://www.wps.cn/officeDocument/2022/drawingmlCustomData" type="text"/>
              </a:ext>
            </a:extLst>
          </a:bodyPr>
          <a:p>
            <a:pPr algn="l">
              <a:lnSpc>
                <a:spcPct val="150000"/>
              </a:lnSpc>
            </a:pPr>
            <a:r>
              <a:rPr lang="en-US" altLang="zh-CN" sz="1350">
                <a:solidFill>
                  <a:schemeClr val="bg1"/>
                </a:solidFill>
                <a:latin typeface="Arial" panose="020B0604020202020204" pitchFamily="34" charset="0"/>
                <a:ea typeface="微软雅黑" panose="020B0503020204020204" pitchFamily="34" charset="-122"/>
              </a:rPr>
              <a:t>    </a:t>
            </a:r>
            <a:r>
              <a:rPr lang="zh-CN" altLang="en-US" sz="1350">
                <a:solidFill>
                  <a:schemeClr val="bg1"/>
                </a:solidFill>
                <a:latin typeface="Arial" panose="020B0604020202020204" pitchFamily="34" charset="0"/>
                <a:ea typeface="微软雅黑" panose="020B0503020204020204" pitchFamily="34" charset="-122"/>
              </a:rPr>
              <a:t>习近平强调，哈尔滨工程大学要发扬“哈军工”优良传统，紧贴强国强军需要，抓好教育、科技、人才工作，为建设教育强国、科技强国、人才强国再立新功。年轻一代成为奋力拼搏、振兴中华的一代，实现第二个百年奋斗目标就充满希望。青年学子要</a:t>
            </a:r>
            <a:r>
              <a:rPr lang="zh-CN" altLang="en-US" sz="1350">
                <a:solidFill>
                  <a:srgbClr val="FFC000"/>
                </a:solidFill>
                <a:latin typeface="Arial" panose="020B0604020202020204" pitchFamily="34" charset="0"/>
                <a:ea typeface="微软雅黑" panose="020B0503020204020204" pitchFamily="34" charset="-122"/>
              </a:rPr>
              <a:t>树牢科技报国志，刻苦学习钻研，勇攀科学高峰，在推进强国建设、民族复兴伟业中绽放青春光彩</a:t>
            </a:r>
            <a:r>
              <a:rPr lang="zh-CN" altLang="en-US" sz="1350">
                <a:solidFill>
                  <a:schemeClr val="bg1"/>
                </a:solidFill>
                <a:latin typeface="Arial" panose="020B0604020202020204" pitchFamily="34" charset="0"/>
                <a:ea typeface="微软雅黑" panose="020B0503020204020204" pitchFamily="34" charset="-122"/>
              </a:rPr>
              <a:t>。（2023年9月7日，在哈尔滨工程大学考察时的重要讲话）</a:t>
            </a:r>
            <a:endParaRPr lang="zh-CN" altLang="en-US" sz="1350">
              <a:solidFill>
                <a:schemeClr val="bg1"/>
              </a:solidFill>
              <a:latin typeface="Arial" panose="020B0604020202020204" pitchFamily="34" charset="0"/>
              <a:ea typeface="微软雅黑" panose="020B0503020204020204" pitchFamily="34" charset="-122"/>
            </a:endParaRPr>
          </a:p>
        </p:txBody>
      </p:sp>
      <p:pic>
        <p:nvPicPr>
          <p:cNvPr id="6" name="图片 5" descr="902397dda144ad34b576068dda8fcff830ad85ad.webp"/>
          <p:cNvPicPr>
            <a:picLocks noChangeAspect="1"/>
          </p:cNvPicPr>
          <p:nvPr/>
        </p:nvPicPr>
        <p:blipFill>
          <a:blip r:embed="rId6"/>
          <a:srcRect b="8567"/>
          <a:stretch>
            <a:fillRect/>
          </a:stretch>
        </p:blipFill>
        <p:spPr>
          <a:xfrm>
            <a:off x="5530850" y="1898650"/>
            <a:ext cx="2989580" cy="1927860"/>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500"/>
                            </p:stCondLst>
                            <p:childTnLst>
                              <p:par>
                                <p:cTn id="13" presetID="26" presetClass="emph" presetSubtype="0" fill="hold" nodeType="afterEffect">
                                  <p:stCondLst>
                                    <p:cond delay="0"/>
                                  </p:stCondLst>
                                  <p:iterate type="lt">
                                    <p:tmPct val="0"/>
                                  </p:iterate>
                                  <p:childTnLst>
                                    <p:animEffect transition="out" filter="fade">
                                      <p:cBhvr>
                                        <p:cTn id="14" dur="500" tmFilter="0, 0; .2, .5; .8, .5; 1, 0"/>
                                        <p:tgtEl>
                                          <p:spTgt spid="25"/>
                                        </p:tgtEl>
                                      </p:cBhvr>
                                    </p:animEffect>
                                    <p:animScale>
                                      <p:cBhvr>
                                        <p:cTn id="15"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图片 6"/>
          <p:cNvPicPr>
            <a:picLocks noChangeAspect="1"/>
          </p:cNvPicPr>
          <p:nvPr/>
        </p:nvPicPr>
        <p:blipFill>
          <a:blip r:embed="rId1"/>
          <a:stretch>
            <a:fillRect/>
          </a:stretch>
        </p:blipFill>
        <p:spPr>
          <a:xfrm>
            <a:off x="0" y="0"/>
            <a:ext cx="9144000" cy="5143500"/>
          </a:xfrm>
          <a:prstGeom prst="rect">
            <a:avLst/>
          </a:prstGeom>
          <a:noFill/>
          <a:ln w="9525">
            <a:noFill/>
          </a:ln>
        </p:spPr>
      </p:pic>
      <p:sp>
        <p:nvSpPr>
          <p:cNvPr id="4" name="矩形 3"/>
          <p:cNvSpPr/>
          <p:nvPr/>
        </p:nvSpPr>
        <p:spPr>
          <a:xfrm>
            <a:off x="158750" y="214313"/>
            <a:ext cx="8647113" cy="475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2532" name="文本框 79"/>
          <p:cNvSpPr txBox="1"/>
          <p:nvPr/>
        </p:nvSpPr>
        <p:spPr>
          <a:xfrm>
            <a:off x="1062038" y="496888"/>
            <a:ext cx="6554787" cy="369887"/>
          </a:xfrm>
          <a:prstGeom prst="rect">
            <a:avLst/>
          </a:prstGeom>
          <a:noFill/>
          <a:ln w="9525">
            <a:noFill/>
          </a:ln>
        </p:spPr>
        <p:txBody>
          <a:bodyPr>
            <a:spAutoFit/>
          </a:bodyPr>
          <a:p>
            <a:pPr>
              <a:buNone/>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习近平总书记对青年一代的殷切希望和重要要求</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2533" name="图片 80"/>
          <p:cNvPicPr>
            <a:picLocks noChangeAspect="1"/>
          </p:cNvPicPr>
          <p:nvPr/>
        </p:nvPicPr>
        <p:blipFill>
          <a:blip r:embed="rId2"/>
          <a:stretch>
            <a:fillRect/>
          </a:stretch>
        </p:blipFill>
        <p:spPr>
          <a:xfrm>
            <a:off x="228600" y="179388"/>
            <a:ext cx="900113" cy="663575"/>
          </a:xfrm>
          <a:prstGeom prst="rect">
            <a:avLst/>
          </a:prstGeom>
          <a:noFill/>
          <a:ln w="9525">
            <a:noFill/>
          </a:ln>
        </p:spPr>
      </p:pic>
      <p:pic>
        <p:nvPicPr>
          <p:cNvPr id="22534" name="图片 1" descr="防盗标签"/>
          <p:cNvPicPr>
            <a:picLocks noChangeAspect="1"/>
          </p:cNvPicPr>
          <p:nvPr>
            <p:custDataLst>
              <p:tags r:id="rId3"/>
            </p:custDataLst>
          </p:nvPr>
        </p:nvPicPr>
        <p:blipFill>
          <a:blip r:embed="rId4"/>
          <a:stretch>
            <a:fillRect/>
          </a:stretch>
        </p:blipFill>
        <p:spPr>
          <a:xfrm>
            <a:off x="2155825" y="955675"/>
            <a:ext cx="3175" cy="0"/>
          </a:xfrm>
          <a:prstGeom prst="rect">
            <a:avLst/>
          </a:prstGeom>
          <a:noFill/>
          <a:ln w="9525">
            <a:noFill/>
          </a:ln>
        </p:spPr>
      </p:pic>
      <p:sp>
        <p:nvSpPr>
          <p:cNvPr id="25" name="文本框 24"/>
          <p:cNvSpPr txBox="1"/>
          <p:nvPr/>
        </p:nvSpPr>
        <p:spPr>
          <a:xfrm>
            <a:off x="1153795" y="2918143"/>
            <a:ext cx="6462713" cy="831850"/>
          </a:xfrm>
          <a:prstGeom prst="rect">
            <a:avLst/>
          </a:prstGeom>
          <a:noFill/>
        </p:spPr>
        <p:txBody>
          <a:bodyPr>
            <a:spAutoFit/>
          </a:bodyPr>
          <a:lstStyle/>
          <a:p>
            <a:pPr marR="0" algn="ctr" defTabSz="914400">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ea"/>
                <a:sym typeface="+mn-lt"/>
              </a:rPr>
              <a:t>党中央殷切希望共青团能够培养出一大批这样的先锋分子</a:t>
            </a:r>
            <a:endParaRPr kumimoji="0" lang="zh-CN" altLang="en-US" sz="2400" kern="1200" cap="none" spc="0" normalizeH="0" baseline="0" noProof="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 name="矩形 2"/>
          <p:cNvSpPr/>
          <p:nvPr>
            <p:custDataLst>
              <p:tags r:id="rId5"/>
            </p:custDataLst>
          </p:nvPr>
        </p:nvSpPr>
        <p:spPr bwMode="auto">
          <a:xfrm>
            <a:off x="158750" y="1546225"/>
            <a:ext cx="8648065" cy="26098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just"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文本框 4"/>
          <p:cNvSpPr txBox="1"/>
          <p:nvPr/>
        </p:nvSpPr>
        <p:spPr>
          <a:xfrm>
            <a:off x="479425" y="2101215"/>
            <a:ext cx="4609465" cy="1649095"/>
          </a:xfrm>
          <a:prstGeom prst="rect">
            <a:avLst/>
          </a:prstGeom>
        </p:spPr>
        <p:txBody>
          <a:bodyPr wrap="square">
            <a:spAutoFit/>
            <a:extLst>
              <a:ext uri="{4A0BC546-FE56-4ADE-93B0-CB8AF2F6F144}">
                <wpsdc:textFrameExt xmlns:wpsdc="http://www.wps.cn/officeDocument/2022/drawingmlCustomData" type="text"/>
              </a:ext>
            </a:extLst>
          </a:bodyPr>
          <a:p>
            <a:pPr algn="just">
              <a:lnSpc>
                <a:spcPct val="150000"/>
              </a:lnSpc>
            </a:pPr>
            <a:r>
              <a:rPr lang="en-US" sz="1350">
                <a:solidFill>
                  <a:schemeClr val="bg1"/>
                </a:solidFill>
                <a:latin typeface="Arial" panose="020B0604020202020204" pitchFamily="34" charset="0"/>
                <a:ea typeface="微软雅黑" panose="020B0503020204020204" pitchFamily="34" charset="-122"/>
              </a:rPr>
              <a:t>    </a:t>
            </a:r>
            <a:r>
              <a:rPr sz="1350">
                <a:solidFill>
                  <a:schemeClr val="bg1"/>
                </a:solidFill>
                <a:latin typeface="Arial" panose="020B0604020202020204" pitchFamily="34" charset="0"/>
                <a:ea typeface="微软雅黑" panose="020B0503020204020204" pitchFamily="34" charset="-122"/>
              </a:rPr>
              <a:t>习近平勉励年轻研发人员说，大家意气风发、朝气蓬勃，要立志高远、脚踏实地，一步一步往前走，以十年磨一剑的韧劲，以“一辈子办成一件事”的执着，攻关高精尖技术，成就有价值的人生。（2023年7月5日至7日，在江苏考察时的重要讲话）</a:t>
            </a:r>
            <a:endParaRPr sz="1350">
              <a:solidFill>
                <a:schemeClr val="bg1"/>
              </a:solidFill>
              <a:latin typeface="Arial" panose="020B0604020202020204" pitchFamily="34" charset="0"/>
              <a:ea typeface="微软雅黑" panose="020B0503020204020204" pitchFamily="34" charset="-122"/>
            </a:endParaRPr>
          </a:p>
        </p:txBody>
      </p:sp>
      <p:pic>
        <p:nvPicPr>
          <p:cNvPr id="2" name="图片 1" descr="W020230707666877098707_ORIGIN"/>
          <p:cNvPicPr>
            <a:picLocks noChangeAspect="1"/>
          </p:cNvPicPr>
          <p:nvPr/>
        </p:nvPicPr>
        <p:blipFill>
          <a:blip r:embed="rId6"/>
          <a:stretch>
            <a:fillRect/>
          </a:stretch>
        </p:blipFill>
        <p:spPr>
          <a:xfrm>
            <a:off x="5695315" y="1765935"/>
            <a:ext cx="2807335" cy="2141220"/>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500"/>
                            </p:stCondLst>
                            <p:childTnLst>
                              <p:par>
                                <p:cTn id="13" presetID="26" presetClass="emph" presetSubtype="0" fill="hold" nodeType="afterEffect">
                                  <p:stCondLst>
                                    <p:cond delay="0"/>
                                  </p:stCondLst>
                                  <p:iterate type="lt">
                                    <p:tmPct val="0"/>
                                  </p:iterate>
                                  <p:childTnLst>
                                    <p:animEffect transition="out" filter="fade">
                                      <p:cBhvr>
                                        <p:cTn id="14" dur="500" tmFilter="0, 0; .2, .5; .8, .5; 1, 0"/>
                                        <p:tgtEl>
                                          <p:spTgt spid="25"/>
                                        </p:tgtEl>
                                      </p:cBhvr>
                                    </p:animEffect>
                                    <p:animScale>
                                      <p:cBhvr>
                                        <p:cTn id="15"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图片 6"/>
          <p:cNvPicPr>
            <a:picLocks noChangeAspect="1"/>
          </p:cNvPicPr>
          <p:nvPr/>
        </p:nvPicPr>
        <p:blipFill>
          <a:blip r:embed="rId1"/>
          <a:stretch>
            <a:fillRect/>
          </a:stretch>
        </p:blipFill>
        <p:spPr>
          <a:xfrm>
            <a:off x="0" y="0"/>
            <a:ext cx="9144000" cy="5143500"/>
          </a:xfrm>
          <a:prstGeom prst="rect">
            <a:avLst/>
          </a:prstGeom>
          <a:noFill/>
          <a:ln w="9525">
            <a:noFill/>
          </a:ln>
        </p:spPr>
      </p:pic>
      <p:sp>
        <p:nvSpPr>
          <p:cNvPr id="2" name="矩形 1"/>
          <p:cNvSpPr/>
          <p:nvPr/>
        </p:nvSpPr>
        <p:spPr>
          <a:xfrm>
            <a:off x="649288" y="522288"/>
            <a:ext cx="7845425" cy="35591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 name="组合 2"/>
          <p:cNvGrpSpPr/>
          <p:nvPr/>
        </p:nvGrpSpPr>
        <p:grpSpPr>
          <a:xfrm>
            <a:off x="3927996" y="466446"/>
            <a:ext cx="734968" cy="667591"/>
            <a:chOff x="5931964" y="3363838"/>
            <a:chExt cx="734968" cy="667593"/>
          </a:xfrm>
          <a:solidFill>
            <a:srgbClr val="C00000"/>
          </a:solidFill>
        </p:grpSpPr>
        <p:sp>
          <p:nvSpPr>
            <p:cNvPr id="4" name="椭圆 3"/>
            <p:cNvSpPr/>
            <p:nvPr/>
          </p:nvSpPr>
          <p:spPr>
            <a:xfrm>
              <a:off x="5978009" y="3363838"/>
              <a:ext cx="648072" cy="648072"/>
            </a:xfrm>
            <a:prstGeom prst="ellipse">
              <a:avLst/>
            </a:prstGeom>
            <a:grpFill/>
            <a:ln w="12700" cap="flat" cmpd="sng" algn="ctr">
              <a:solidFill>
                <a:srgbClr val="FEDBA5"/>
              </a:solidFill>
              <a:prstDash val="solid"/>
              <a:miter lim="800000"/>
            </a:ln>
            <a:effec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30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5" name="矩形 4"/>
            <p:cNvSpPr/>
            <p:nvPr/>
          </p:nvSpPr>
          <p:spPr>
            <a:xfrm>
              <a:off x="5931964" y="3385098"/>
              <a:ext cx="734968" cy="646333"/>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rPr>
                <a:t>前</a:t>
              </a:r>
              <a:endPar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grpSp>
      <p:grpSp>
        <p:nvGrpSpPr>
          <p:cNvPr id="6" name="组合 5"/>
          <p:cNvGrpSpPr/>
          <p:nvPr/>
        </p:nvGrpSpPr>
        <p:grpSpPr>
          <a:xfrm>
            <a:off x="4695476" y="466454"/>
            <a:ext cx="734968" cy="667581"/>
            <a:chOff x="6699444" y="3363838"/>
            <a:chExt cx="734968" cy="667582"/>
          </a:xfrm>
          <a:solidFill>
            <a:srgbClr val="C00000"/>
          </a:solidFill>
        </p:grpSpPr>
        <p:sp>
          <p:nvSpPr>
            <p:cNvPr id="8" name="椭圆 7"/>
            <p:cNvSpPr/>
            <p:nvPr/>
          </p:nvSpPr>
          <p:spPr>
            <a:xfrm>
              <a:off x="6732240" y="3363838"/>
              <a:ext cx="648072" cy="648072"/>
            </a:xfrm>
            <a:prstGeom prst="ellipse">
              <a:avLst/>
            </a:prstGeom>
            <a:grpFill/>
            <a:ln w="12700" cap="flat" cmpd="sng" algn="ctr">
              <a:noFill/>
              <a:prstDash val="solid"/>
              <a:miter lim="800000"/>
            </a:ln>
            <a:effec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30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9" name="矩形 8"/>
            <p:cNvSpPr/>
            <p:nvPr/>
          </p:nvSpPr>
          <p:spPr>
            <a:xfrm>
              <a:off x="6699444" y="3385088"/>
              <a:ext cx="734968" cy="646332"/>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rPr>
                <a:t>言</a:t>
              </a:r>
              <a:endPar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grpSp>
      <p:sp>
        <p:nvSpPr>
          <p:cNvPr id="16" name="文本框 3"/>
          <p:cNvSpPr txBox="1"/>
          <p:nvPr/>
        </p:nvSpPr>
        <p:spPr>
          <a:xfrm>
            <a:off x="1149350" y="1217613"/>
            <a:ext cx="6888163" cy="2515235"/>
          </a:xfrm>
          <a:prstGeom prst="rect">
            <a:avLst/>
          </a:prstGeom>
          <a:noFill/>
          <a:ln w="9525">
            <a:noFill/>
          </a:ln>
        </p:spPr>
        <p:txBody>
          <a:bodyPr>
            <a:spAutoFit/>
          </a:bodyPr>
          <a:p>
            <a:pPr indent="269875" algn="just">
              <a:lnSpc>
                <a:spcPct val="150000"/>
              </a:lnSpc>
              <a:buNone/>
            </a:pPr>
            <a:r>
              <a:rPr lang="en-US" altLang="zh-CN"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2023</a:t>
            </a:r>
            <a:r>
              <a:rPr lang="zh-CN" altLang="en-US"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年</a:t>
            </a:r>
            <a:r>
              <a:rPr lang="en-US" altLang="zh-CN"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9</a:t>
            </a:r>
            <a:r>
              <a:rPr lang="zh-CN" altLang="en-US"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月至</a:t>
            </a:r>
            <a:r>
              <a:rPr lang="en-US" altLang="zh-CN"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2024</a:t>
            </a:r>
            <a:r>
              <a:rPr lang="zh-CN" altLang="en-US"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年</a:t>
            </a:r>
            <a:r>
              <a:rPr lang="en-US" altLang="zh-CN"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1</a:t>
            </a:r>
            <a:r>
              <a:rPr lang="zh-CN" altLang="en-US"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月，组织化指导动员团支部完成“</a:t>
            </a:r>
            <a:r>
              <a:rPr lang="en-US" altLang="zh-CN"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4+1”</a:t>
            </a:r>
            <a:r>
              <a:rPr lang="zh-CN" altLang="en-US"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任务：按照“思想旗帜”、“坚强核心”、“强国复兴”、“挺膺担当”等</a:t>
            </a:r>
            <a:r>
              <a:rPr lang="en-US" altLang="zh-CN"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4</a:t>
            </a:r>
            <a:r>
              <a:rPr lang="zh-CN" altLang="en-US"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个主题，分别开展</a:t>
            </a:r>
            <a:r>
              <a:rPr lang="en-US" altLang="zh-CN"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1</a:t>
            </a:r>
            <a:r>
              <a:rPr lang="zh-CN" altLang="en-US"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次专题理论学习。</a:t>
            </a:r>
            <a:endParaRPr lang="en-US" altLang="zh-CN"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indent="269875" algn="just">
              <a:lnSpc>
                <a:spcPct val="150000"/>
              </a:lnSpc>
              <a:buNone/>
            </a:pPr>
            <a:r>
              <a:rPr lang="zh-CN" altLang="en-US"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今天是专题</a:t>
            </a:r>
            <a:r>
              <a:rPr lang="en-US" altLang="zh-CN"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4</a:t>
            </a:r>
            <a:r>
              <a:rPr lang="zh-CN" altLang="en-US"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挺膺担当”学习。深入学习习近平总书记关于青年工作的重要思想，重点学习习近平总书记对青年一代的殷切希望和重要要求，激发强国有我的青春激情，争做有理想、敢担当、能吃苦、肯奋斗的新时代好青年，在中国式现代化建设中挺膺担当。</a:t>
            </a:r>
            <a:endParaRPr lang="zh-CN" altLang="en-US"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pic>
        <p:nvPicPr>
          <p:cNvPr id="17" name="图片 16"/>
          <p:cNvPicPr>
            <a:picLocks noChangeAspect="1"/>
          </p:cNvPicPr>
          <p:nvPr/>
        </p:nvPicPr>
        <p:blipFill>
          <a:blip r:embed="rId2"/>
          <a:stretch>
            <a:fillRect/>
          </a:stretch>
        </p:blipFill>
        <p:spPr>
          <a:xfrm>
            <a:off x="7283450" y="3540125"/>
            <a:ext cx="1860550" cy="1060450"/>
          </a:xfrm>
          <a:prstGeom prst="rect">
            <a:avLst/>
          </a:prstGeom>
          <a:noFill/>
          <a:ln w="9525">
            <a:noFill/>
          </a:ln>
        </p:spPr>
      </p:pic>
      <p:pic>
        <p:nvPicPr>
          <p:cNvPr id="18" name="图片 17"/>
          <p:cNvPicPr>
            <a:picLocks noChangeAspect="1"/>
          </p:cNvPicPr>
          <p:nvPr/>
        </p:nvPicPr>
        <p:blipFill>
          <a:blip r:embed="rId3"/>
          <a:stretch>
            <a:fillRect/>
          </a:stretch>
        </p:blipFill>
        <p:spPr>
          <a:xfrm>
            <a:off x="88900" y="3451225"/>
            <a:ext cx="9144000" cy="1644650"/>
          </a:xfrm>
          <a:prstGeom prst="rect">
            <a:avLst/>
          </a:prstGeom>
          <a:noFill/>
          <a:ln w="9525">
            <a:noFill/>
          </a:ln>
        </p:spPr>
      </p:pic>
      <p:pic>
        <p:nvPicPr>
          <p:cNvPr id="20" name="图片 19"/>
          <p:cNvPicPr>
            <a:picLocks noChangeAspect="1"/>
          </p:cNvPicPr>
          <p:nvPr/>
        </p:nvPicPr>
        <p:blipFill>
          <a:blip r:embed="rId4"/>
          <a:stretch>
            <a:fillRect/>
          </a:stretch>
        </p:blipFill>
        <p:spPr>
          <a:xfrm>
            <a:off x="0" y="4165600"/>
            <a:ext cx="9144000" cy="977900"/>
          </a:xfrm>
          <a:prstGeom prst="rect">
            <a:avLst/>
          </a:prstGeom>
          <a:noFill/>
          <a:ln w="9525">
            <a:noFill/>
          </a:ln>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49" presetClass="entr" presetSubtype="0" decel="10000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750" fill="hold"/>
                                        <p:tgtEl>
                                          <p:spTgt spid="3"/>
                                        </p:tgtEl>
                                        <p:attrNameLst>
                                          <p:attrName>ppt_w</p:attrName>
                                        </p:attrNameLst>
                                      </p:cBhvr>
                                      <p:tavLst>
                                        <p:tav tm="0">
                                          <p:val>
                                            <p:fltVal val="0.000000"/>
                                          </p:val>
                                        </p:tav>
                                        <p:tav tm="100000">
                                          <p:val>
                                            <p:strVal val="#ppt_w"/>
                                          </p:val>
                                        </p:tav>
                                      </p:tavLst>
                                    </p:anim>
                                    <p:anim calcmode="lin" valueType="num">
                                      <p:cBhvr>
                                        <p:cTn id="25" dur="750" fill="hold"/>
                                        <p:tgtEl>
                                          <p:spTgt spid="3"/>
                                        </p:tgtEl>
                                        <p:attrNameLst>
                                          <p:attrName>ppt_h</p:attrName>
                                        </p:attrNameLst>
                                      </p:cBhvr>
                                      <p:tavLst>
                                        <p:tav tm="0">
                                          <p:val>
                                            <p:fltVal val="0.000000"/>
                                          </p:val>
                                        </p:tav>
                                        <p:tav tm="100000">
                                          <p:val>
                                            <p:strVal val="#ppt_h"/>
                                          </p:val>
                                        </p:tav>
                                      </p:tavLst>
                                    </p:anim>
                                    <p:anim calcmode="lin" valueType="num">
                                      <p:cBhvr>
                                        <p:cTn id="26" dur="750" fill="hold"/>
                                        <p:tgtEl>
                                          <p:spTgt spid="3"/>
                                        </p:tgtEl>
                                        <p:attrNameLst>
                                          <p:attrName>style.rotation</p:attrName>
                                        </p:attrNameLst>
                                      </p:cBhvr>
                                      <p:tavLst>
                                        <p:tav tm="0">
                                          <p:val>
                                            <p:fltVal val="360.000000"/>
                                          </p:val>
                                        </p:tav>
                                        <p:tav tm="100000">
                                          <p:val>
                                            <p:fltVal val="0.000000"/>
                                          </p:val>
                                        </p:tav>
                                      </p:tavLst>
                                    </p:anim>
                                    <p:animEffect transition="in" filter="fade">
                                      <p:cBhvr>
                                        <p:cTn id="27" dur="750"/>
                                        <p:tgtEl>
                                          <p:spTgt spid="3"/>
                                        </p:tgtEl>
                                      </p:cBhvr>
                                    </p:animEffect>
                                  </p:childTnLst>
                                </p:cTn>
                              </p:par>
                              <p:par>
                                <p:cTn id="28" presetID="49" presetClass="entr" presetSubtype="0" decel="100000" fill="hold" nodeType="withEffect">
                                  <p:stCondLst>
                                    <p:cond delay="450"/>
                                  </p:stCondLst>
                                  <p:childTnLst>
                                    <p:set>
                                      <p:cBhvr>
                                        <p:cTn id="29" dur="1" fill="hold">
                                          <p:stCondLst>
                                            <p:cond delay="0"/>
                                          </p:stCondLst>
                                        </p:cTn>
                                        <p:tgtEl>
                                          <p:spTgt spid="6"/>
                                        </p:tgtEl>
                                        <p:attrNameLst>
                                          <p:attrName>style.visibility</p:attrName>
                                        </p:attrNameLst>
                                      </p:cBhvr>
                                      <p:to>
                                        <p:strVal val="visible"/>
                                      </p:to>
                                    </p:set>
                                    <p:anim calcmode="lin" valueType="num">
                                      <p:cBhvr>
                                        <p:cTn id="30" dur="750" fill="hold"/>
                                        <p:tgtEl>
                                          <p:spTgt spid="6"/>
                                        </p:tgtEl>
                                        <p:attrNameLst>
                                          <p:attrName>ppt_w</p:attrName>
                                        </p:attrNameLst>
                                      </p:cBhvr>
                                      <p:tavLst>
                                        <p:tav tm="0">
                                          <p:val>
                                            <p:fltVal val="0.000000"/>
                                          </p:val>
                                        </p:tav>
                                        <p:tav tm="100000">
                                          <p:val>
                                            <p:strVal val="#ppt_w"/>
                                          </p:val>
                                        </p:tav>
                                      </p:tavLst>
                                    </p:anim>
                                    <p:anim calcmode="lin" valueType="num">
                                      <p:cBhvr>
                                        <p:cTn id="31" dur="750" fill="hold"/>
                                        <p:tgtEl>
                                          <p:spTgt spid="6"/>
                                        </p:tgtEl>
                                        <p:attrNameLst>
                                          <p:attrName>ppt_h</p:attrName>
                                        </p:attrNameLst>
                                      </p:cBhvr>
                                      <p:tavLst>
                                        <p:tav tm="0">
                                          <p:val>
                                            <p:fltVal val="0.000000"/>
                                          </p:val>
                                        </p:tav>
                                        <p:tav tm="100000">
                                          <p:val>
                                            <p:strVal val="#ppt_h"/>
                                          </p:val>
                                        </p:tav>
                                      </p:tavLst>
                                    </p:anim>
                                    <p:anim calcmode="lin" valueType="num">
                                      <p:cBhvr>
                                        <p:cTn id="32" dur="750" fill="hold"/>
                                        <p:tgtEl>
                                          <p:spTgt spid="6"/>
                                        </p:tgtEl>
                                        <p:attrNameLst>
                                          <p:attrName>style.rotation</p:attrName>
                                        </p:attrNameLst>
                                      </p:cBhvr>
                                      <p:tavLst>
                                        <p:tav tm="0">
                                          <p:val>
                                            <p:fltVal val="360.000000"/>
                                          </p:val>
                                        </p:tav>
                                        <p:tav tm="100000">
                                          <p:val>
                                            <p:fltVal val="0.000000"/>
                                          </p:val>
                                        </p:tav>
                                      </p:tavLst>
                                    </p:anim>
                                    <p:animEffect transition="in" filter="fade">
                                      <p:cBhvr>
                                        <p:cTn id="33" dur="750"/>
                                        <p:tgtEl>
                                          <p:spTgt spid="6"/>
                                        </p:tgtEl>
                                      </p:cBhvr>
                                    </p:animEffec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图片 6"/>
          <p:cNvPicPr>
            <a:picLocks noChangeAspect="1"/>
          </p:cNvPicPr>
          <p:nvPr/>
        </p:nvPicPr>
        <p:blipFill>
          <a:blip r:embed="rId1"/>
          <a:stretch>
            <a:fillRect/>
          </a:stretch>
        </p:blipFill>
        <p:spPr>
          <a:xfrm>
            <a:off x="0" y="0"/>
            <a:ext cx="9144000" cy="5143500"/>
          </a:xfrm>
          <a:prstGeom prst="rect">
            <a:avLst/>
          </a:prstGeom>
          <a:noFill/>
          <a:ln w="9525">
            <a:noFill/>
          </a:ln>
        </p:spPr>
      </p:pic>
      <p:pic>
        <p:nvPicPr>
          <p:cNvPr id="21" name="图片 20"/>
          <p:cNvPicPr>
            <a:picLocks noChangeAspect="1"/>
          </p:cNvPicPr>
          <p:nvPr/>
        </p:nvPicPr>
        <p:blipFill>
          <a:blip r:embed="rId2"/>
          <a:stretch>
            <a:fillRect/>
          </a:stretch>
        </p:blipFill>
        <p:spPr>
          <a:xfrm>
            <a:off x="-6350" y="3351213"/>
            <a:ext cx="9156700" cy="1792287"/>
          </a:xfrm>
          <a:prstGeom prst="rect">
            <a:avLst/>
          </a:prstGeom>
          <a:noFill/>
          <a:ln w="9525">
            <a:noFill/>
          </a:ln>
        </p:spPr>
      </p:pic>
      <p:pic>
        <p:nvPicPr>
          <p:cNvPr id="17" name="图片 16"/>
          <p:cNvPicPr>
            <a:picLocks noChangeAspect="1"/>
          </p:cNvPicPr>
          <p:nvPr/>
        </p:nvPicPr>
        <p:blipFill>
          <a:blip r:embed="rId3"/>
          <a:stretch>
            <a:fillRect/>
          </a:stretch>
        </p:blipFill>
        <p:spPr>
          <a:xfrm>
            <a:off x="6507163" y="2789238"/>
            <a:ext cx="2636837" cy="2354262"/>
          </a:xfrm>
          <a:prstGeom prst="rect">
            <a:avLst/>
          </a:prstGeom>
          <a:noFill/>
          <a:ln w="9525">
            <a:noFill/>
          </a:ln>
        </p:spPr>
      </p:pic>
      <p:pic>
        <p:nvPicPr>
          <p:cNvPr id="20" name="图片 19"/>
          <p:cNvPicPr>
            <a:picLocks noChangeAspect="1"/>
          </p:cNvPicPr>
          <p:nvPr/>
        </p:nvPicPr>
        <p:blipFill>
          <a:blip r:embed="rId4"/>
          <a:stretch>
            <a:fillRect/>
          </a:stretch>
        </p:blipFill>
        <p:spPr>
          <a:xfrm>
            <a:off x="4184650" y="4449763"/>
            <a:ext cx="774700" cy="693737"/>
          </a:xfrm>
          <a:prstGeom prst="rect">
            <a:avLst/>
          </a:prstGeom>
          <a:noFill/>
          <a:ln w="9525">
            <a:noFill/>
          </a:ln>
        </p:spPr>
      </p:pic>
      <p:grpSp>
        <p:nvGrpSpPr>
          <p:cNvPr id="4" name="组合 21"/>
          <p:cNvGrpSpPr/>
          <p:nvPr/>
        </p:nvGrpSpPr>
        <p:grpSpPr>
          <a:xfrm>
            <a:off x="3427413" y="1196975"/>
            <a:ext cx="714375" cy="595313"/>
            <a:chOff x="5340162" y="1399744"/>
            <a:chExt cx="453153" cy="376191"/>
          </a:xfrm>
        </p:grpSpPr>
        <p:grpSp>
          <p:nvGrpSpPr>
            <p:cNvPr id="23588" name="组合 22"/>
            <p:cNvGrpSpPr>
              <a:grpSpLocks noChangeAspect="1"/>
            </p:cNvGrpSpPr>
            <p:nvPr/>
          </p:nvGrpSpPr>
          <p:grpSpPr>
            <a:xfrm>
              <a:off x="5375999" y="1399744"/>
              <a:ext cx="376191" cy="376191"/>
              <a:chOff x="2481002" y="609600"/>
              <a:chExt cx="618067" cy="618067"/>
            </a:xfrm>
          </p:grpSpPr>
          <p:sp>
            <p:nvSpPr>
              <p:cNvPr id="23590" name="矩形 24"/>
              <p:cNvSpPr/>
              <p:nvPr/>
            </p:nvSpPr>
            <p:spPr>
              <a:xfrm>
                <a:off x="2481002" y="609600"/>
                <a:ext cx="618067" cy="618067"/>
              </a:xfrm>
              <a:prstGeom prst="rect">
                <a:avLst/>
              </a:prstGeom>
              <a:noFill/>
              <a:ln w="12700" cap="flat" cmpd="sng">
                <a:solidFill>
                  <a:srgbClr val="C00000"/>
                </a:solidFill>
                <a:prstDash val="solid"/>
                <a:round/>
                <a:headEnd type="none" w="med" len="med"/>
                <a:tailEnd type="none" w="med" len="med"/>
              </a:ln>
            </p:spPr>
            <p:txBody>
              <a:bodyPr lIns="68580" tIns="34290" rIns="68580" bIns="34290"/>
              <a:p>
                <a:pPr algn="ctr" defTabSz="685800" eaLnBrk="1" hangingPunct="1">
                  <a:buNone/>
                </a:pPr>
                <a:endParaRPr lang="zh-CN" altLang="en-US" sz="2100" dirty="0">
                  <a:solidFill>
                    <a:srgbClr val="C00000"/>
                  </a:solidFill>
                  <a:latin typeface="微软雅黑" panose="020B0503020204020204" pitchFamily="34" charset="-122"/>
                  <a:ea typeface="微软雅黑" panose="020B0503020204020204" pitchFamily="34" charset="-122"/>
                </a:endParaRPr>
              </a:p>
            </p:txBody>
          </p:sp>
          <p:cxnSp>
            <p:nvCxnSpPr>
              <p:cNvPr id="23591" name="直接连接符 25"/>
              <p:cNvCxnSpPr/>
              <p:nvPr/>
            </p:nvCxnSpPr>
            <p:spPr>
              <a:xfrm>
                <a:off x="2790035" y="609600"/>
                <a:ext cx="0" cy="54000"/>
              </a:xfrm>
              <a:prstGeom prst="line">
                <a:avLst/>
              </a:prstGeom>
              <a:ln w="12700" cap="flat" cmpd="sng">
                <a:solidFill>
                  <a:srgbClr val="C00000"/>
                </a:solidFill>
                <a:prstDash val="solid"/>
                <a:headEnd type="none" w="med" len="med"/>
                <a:tailEnd type="none" w="med" len="med"/>
              </a:ln>
            </p:spPr>
          </p:cxnSp>
          <p:cxnSp>
            <p:nvCxnSpPr>
              <p:cNvPr id="23592" name="直接连接符 26"/>
              <p:cNvCxnSpPr/>
              <p:nvPr/>
            </p:nvCxnSpPr>
            <p:spPr>
              <a:xfrm>
                <a:off x="2790035" y="1173667"/>
                <a:ext cx="0" cy="54000"/>
              </a:xfrm>
              <a:prstGeom prst="line">
                <a:avLst/>
              </a:prstGeom>
              <a:ln w="12700" cap="flat" cmpd="sng">
                <a:solidFill>
                  <a:srgbClr val="C00000"/>
                </a:solidFill>
                <a:prstDash val="solid"/>
                <a:headEnd type="none" w="med" len="med"/>
                <a:tailEnd type="none" w="med" len="med"/>
              </a:ln>
            </p:spPr>
          </p:cxnSp>
          <p:cxnSp>
            <p:nvCxnSpPr>
              <p:cNvPr id="23593" name="直接连接符 28"/>
              <p:cNvCxnSpPr/>
              <p:nvPr/>
            </p:nvCxnSpPr>
            <p:spPr>
              <a:xfrm>
                <a:off x="3045069" y="918633"/>
                <a:ext cx="54000" cy="0"/>
              </a:xfrm>
              <a:prstGeom prst="line">
                <a:avLst/>
              </a:prstGeom>
              <a:ln w="12700" cap="flat" cmpd="sng">
                <a:solidFill>
                  <a:srgbClr val="C00000"/>
                </a:solidFill>
                <a:prstDash val="solid"/>
                <a:headEnd type="none" w="med" len="med"/>
                <a:tailEnd type="none" w="med" len="med"/>
              </a:ln>
            </p:spPr>
          </p:cxnSp>
          <p:cxnSp>
            <p:nvCxnSpPr>
              <p:cNvPr id="23594" name="直接连接符 29"/>
              <p:cNvCxnSpPr/>
              <p:nvPr/>
            </p:nvCxnSpPr>
            <p:spPr>
              <a:xfrm>
                <a:off x="2481002" y="918633"/>
                <a:ext cx="54000" cy="0"/>
              </a:xfrm>
              <a:prstGeom prst="line">
                <a:avLst/>
              </a:prstGeom>
              <a:ln w="12700" cap="flat" cmpd="sng">
                <a:solidFill>
                  <a:srgbClr val="C00000"/>
                </a:solidFill>
                <a:prstDash val="solid"/>
                <a:headEnd type="none" w="med" len="med"/>
                <a:tailEnd type="none" w="med" len="med"/>
              </a:ln>
            </p:spPr>
          </p:cxnSp>
        </p:grpSp>
        <p:sp>
          <p:nvSpPr>
            <p:cNvPr id="23589" name="TextBox 37"/>
            <p:cNvSpPr/>
            <p:nvPr/>
          </p:nvSpPr>
          <p:spPr>
            <a:xfrm>
              <a:off x="5340162" y="1416439"/>
              <a:ext cx="453153" cy="335331"/>
            </a:xfrm>
            <a:prstGeom prst="rect">
              <a:avLst/>
            </a:prstGeom>
            <a:noFill/>
            <a:ln w="9525">
              <a:noFill/>
            </a:ln>
          </p:spPr>
          <p:txBody>
            <a:bodyPr lIns="68577" tIns="34289" rIns="68577" bIns="34289">
              <a:spAutoFit/>
            </a:bodyPr>
            <a:p>
              <a:pPr algn="ctr">
                <a:buNone/>
              </a:pPr>
              <a:r>
                <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rPr>
                <a:t>第</a:t>
              </a:r>
              <a:endPar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grpSp>
      <p:cxnSp>
        <p:nvCxnSpPr>
          <p:cNvPr id="31" name="直接连接符 30"/>
          <p:cNvCxnSpPr/>
          <p:nvPr/>
        </p:nvCxnSpPr>
        <p:spPr>
          <a:xfrm>
            <a:off x="2112963" y="3368675"/>
            <a:ext cx="54864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 name="组合 31"/>
          <p:cNvGrpSpPr/>
          <p:nvPr/>
        </p:nvGrpSpPr>
        <p:grpSpPr>
          <a:xfrm>
            <a:off x="1737813" y="2040878"/>
            <a:ext cx="6012334" cy="261663"/>
            <a:chOff x="1511300" y="3091656"/>
            <a:chExt cx="5320086" cy="268288"/>
          </a:xfrm>
          <a:solidFill>
            <a:srgbClr val="C00000"/>
          </a:solidFill>
        </p:grpSpPr>
        <p:grpSp>
          <p:nvGrpSpPr>
            <p:cNvPr id="7" name="组合 32"/>
            <p:cNvGrpSpPr/>
            <p:nvPr/>
          </p:nvGrpSpPr>
          <p:grpSpPr>
            <a:xfrm>
              <a:off x="1511300" y="3225800"/>
              <a:ext cx="5320086" cy="0"/>
              <a:chOff x="1511300" y="3225800"/>
              <a:chExt cx="5320086" cy="0"/>
            </a:xfrm>
            <a:grpFill/>
          </p:grpSpPr>
          <p:cxnSp>
            <p:nvCxnSpPr>
              <p:cNvPr id="53" name="直接连接符 52"/>
              <p:cNvCxnSpPr/>
              <p:nvPr/>
            </p:nvCxnSpPr>
            <p:spPr>
              <a:xfrm>
                <a:off x="1511300" y="3225800"/>
                <a:ext cx="198000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4851386" y="3225800"/>
                <a:ext cx="198000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8" name="组合 44"/>
            <p:cNvGrpSpPr/>
            <p:nvPr/>
          </p:nvGrpSpPr>
          <p:grpSpPr>
            <a:xfrm>
              <a:off x="3688952" y="3091656"/>
              <a:ext cx="964782" cy="268288"/>
              <a:chOff x="3771104" y="3091656"/>
              <a:chExt cx="964782" cy="268288"/>
            </a:xfrm>
            <a:grpFill/>
          </p:grpSpPr>
          <p:sp>
            <p:nvSpPr>
              <p:cNvPr id="46" name="星形: 五角 50"/>
              <p:cNvSpPr/>
              <p:nvPr/>
            </p:nvSpPr>
            <p:spPr>
              <a:xfrm>
                <a:off x="4123719" y="3091656"/>
                <a:ext cx="268288" cy="268288"/>
              </a:xfrm>
              <a:prstGeom prst="star5">
                <a:avLst>
                  <a:gd name="adj" fmla="val 25303"/>
                  <a:gd name="hf" fmla="val 105146"/>
                  <a:gd name="vf" fmla="val 110557"/>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47" name="星形: 五角 51"/>
              <p:cNvSpPr/>
              <p:nvPr/>
            </p:nvSpPr>
            <p:spPr>
              <a:xfrm>
                <a:off x="3918929" y="3146028"/>
                <a:ext cx="159544" cy="159544"/>
              </a:xfrm>
              <a:prstGeom prst="star5">
                <a:avLst>
                  <a:gd name="adj" fmla="val 25303"/>
                  <a:gd name="hf" fmla="val 105146"/>
                  <a:gd name="vf" fmla="val 110557"/>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0" name="星形: 五角 52"/>
              <p:cNvSpPr/>
              <p:nvPr/>
            </p:nvSpPr>
            <p:spPr>
              <a:xfrm>
                <a:off x="4432885" y="3146028"/>
                <a:ext cx="159544" cy="159544"/>
              </a:xfrm>
              <a:prstGeom prst="star5">
                <a:avLst>
                  <a:gd name="adj" fmla="val 25303"/>
                  <a:gd name="hf" fmla="val 105146"/>
                  <a:gd name="vf" fmla="val 110557"/>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1" name="星形: 五角 53"/>
              <p:cNvSpPr/>
              <p:nvPr/>
            </p:nvSpPr>
            <p:spPr>
              <a:xfrm>
                <a:off x="4633307" y="3174510"/>
                <a:ext cx="102579" cy="102579"/>
              </a:xfrm>
              <a:prstGeom prst="star5">
                <a:avLst>
                  <a:gd name="adj" fmla="val 25303"/>
                  <a:gd name="hf" fmla="val 105146"/>
                  <a:gd name="vf" fmla="val 110557"/>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2" name="星形: 五角 54"/>
              <p:cNvSpPr/>
              <p:nvPr/>
            </p:nvSpPr>
            <p:spPr>
              <a:xfrm>
                <a:off x="3771104" y="3174510"/>
                <a:ext cx="102579" cy="102579"/>
              </a:xfrm>
              <a:prstGeom prst="star5">
                <a:avLst>
                  <a:gd name="adj" fmla="val 25303"/>
                  <a:gd name="hf" fmla="val 105146"/>
                  <a:gd name="vf" fmla="val 110557"/>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9" name="组合 54"/>
          <p:cNvGrpSpPr/>
          <p:nvPr/>
        </p:nvGrpSpPr>
        <p:grpSpPr>
          <a:xfrm>
            <a:off x="4095750" y="1204913"/>
            <a:ext cx="712788" cy="595312"/>
            <a:chOff x="5340162" y="1399744"/>
            <a:chExt cx="453153" cy="376191"/>
          </a:xfrm>
        </p:grpSpPr>
        <p:grpSp>
          <p:nvGrpSpPr>
            <p:cNvPr id="23581" name="组合 55"/>
            <p:cNvGrpSpPr>
              <a:grpSpLocks noChangeAspect="1"/>
            </p:cNvGrpSpPr>
            <p:nvPr/>
          </p:nvGrpSpPr>
          <p:grpSpPr>
            <a:xfrm>
              <a:off x="5375999" y="1399744"/>
              <a:ext cx="376191" cy="376191"/>
              <a:chOff x="2481002" y="609600"/>
              <a:chExt cx="618067" cy="618067"/>
            </a:xfrm>
          </p:grpSpPr>
          <p:sp>
            <p:nvSpPr>
              <p:cNvPr id="23583" name="矩形 57"/>
              <p:cNvSpPr/>
              <p:nvPr/>
            </p:nvSpPr>
            <p:spPr>
              <a:xfrm>
                <a:off x="2481002" y="609600"/>
                <a:ext cx="618067" cy="618067"/>
              </a:xfrm>
              <a:prstGeom prst="rect">
                <a:avLst/>
              </a:prstGeom>
              <a:noFill/>
              <a:ln w="12700" cap="flat" cmpd="sng">
                <a:solidFill>
                  <a:srgbClr val="C00000"/>
                </a:solidFill>
                <a:prstDash val="solid"/>
                <a:round/>
                <a:headEnd type="none" w="med" len="med"/>
                <a:tailEnd type="none" w="med" len="med"/>
              </a:ln>
            </p:spPr>
            <p:txBody>
              <a:bodyPr lIns="68580" tIns="34290" rIns="68580" bIns="34290"/>
              <a:p>
                <a:pPr algn="ctr" defTabSz="685800" eaLnBrk="1" hangingPunct="1">
                  <a:buNone/>
                </a:pPr>
                <a:endParaRPr lang="zh-CN" altLang="en-US" sz="2100" dirty="0">
                  <a:solidFill>
                    <a:srgbClr val="C00000"/>
                  </a:solidFill>
                  <a:latin typeface="微软雅黑" panose="020B0503020204020204" pitchFamily="34" charset="-122"/>
                  <a:ea typeface="微软雅黑" panose="020B0503020204020204" pitchFamily="34" charset="-122"/>
                </a:endParaRPr>
              </a:p>
            </p:txBody>
          </p:sp>
          <p:cxnSp>
            <p:nvCxnSpPr>
              <p:cNvPr id="23584" name="直接连接符 58"/>
              <p:cNvCxnSpPr/>
              <p:nvPr/>
            </p:nvCxnSpPr>
            <p:spPr>
              <a:xfrm>
                <a:off x="2790035" y="609600"/>
                <a:ext cx="0" cy="54000"/>
              </a:xfrm>
              <a:prstGeom prst="line">
                <a:avLst/>
              </a:prstGeom>
              <a:ln w="12700" cap="flat" cmpd="sng">
                <a:solidFill>
                  <a:srgbClr val="C00000"/>
                </a:solidFill>
                <a:prstDash val="solid"/>
                <a:headEnd type="none" w="med" len="med"/>
                <a:tailEnd type="none" w="med" len="med"/>
              </a:ln>
            </p:spPr>
          </p:cxnSp>
          <p:cxnSp>
            <p:nvCxnSpPr>
              <p:cNvPr id="23585" name="直接连接符 59"/>
              <p:cNvCxnSpPr/>
              <p:nvPr/>
            </p:nvCxnSpPr>
            <p:spPr>
              <a:xfrm>
                <a:off x="2790035" y="1173667"/>
                <a:ext cx="0" cy="54000"/>
              </a:xfrm>
              <a:prstGeom prst="line">
                <a:avLst/>
              </a:prstGeom>
              <a:ln w="12700" cap="flat" cmpd="sng">
                <a:solidFill>
                  <a:srgbClr val="C00000"/>
                </a:solidFill>
                <a:prstDash val="solid"/>
                <a:headEnd type="none" w="med" len="med"/>
                <a:tailEnd type="none" w="med" len="med"/>
              </a:ln>
            </p:spPr>
          </p:cxnSp>
          <p:cxnSp>
            <p:nvCxnSpPr>
              <p:cNvPr id="23586" name="直接连接符 60"/>
              <p:cNvCxnSpPr/>
              <p:nvPr/>
            </p:nvCxnSpPr>
            <p:spPr>
              <a:xfrm>
                <a:off x="3045069" y="918633"/>
                <a:ext cx="54000" cy="0"/>
              </a:xfrm>
              <a:prstGeom prst="line">
                <a:avLst/>
              </a:prstGeom>
              <a:ln w="12700" cap="flat" cmpd="sng">
                <a:solidFill>
                  <a:srgbClr val="C00000"/>
                </a:solidFill>
                <a:prstDash val="solid"/>
                <a:headEnd type="none" w="med" len="med"/>
                <a:tailEnd type="none" w="med" len="med"/>
              </a:ln>
            </p:spPr>
          </p:cxnSp>
          <p:cxnSp>
            <p:nvCxnSpPr>
              <p:cNvPr id="23587" name="直接连接符 61"/>
              <p:cNvCxnSpPr/>
              <p:nvPr/>
            </p:nvCxnSpPr>
            <p:spPr>
              <a:xfrm>
                <a:off x="2481002" y="918633"/>
                <a:ext cx="54000" cy="0"/>
              </a:xfrm>
              <a:prstGeom prst="line">
                <a:avLst/>
              </a:prstGeom>
              <a:ln w="12700" cap="flat" cmpd="sng">
                <a:solidFill>
                  <a:srgbClr val="C00000"/>
                </a:solidFill>
                <a:prstDash val="solid"/>
                <a:headEnd type="none" w="med" len="med"/>
                <a:tailEnd type="none" w="med" len="med"/>
              </a:ln>
            </p:spPr>
          </p:cxnSp>
        </p:grpSp>
        <p:sp>
          <p:nvSpPr>
            <p:cNvPr id="23582" name="TextBox 37"/>
            <p:cNvSpPr/>
            <p:nvPr/>
          </p:nvSpPr>
          <p:spPr>
            <a:xfrm>
              <a:off x="5340162" y="1416439"/>
              <a:ext cx="453153" cy="335331"/>
            </a:xfrm>
            <a:prstGeom prst="rect">
              <a:avLst/>
            </a:prstGeom>
            <a:noFill/>
            <a:ln w="9525">
              <a:noFill/>
            </a:ln>
          </p:spPr>
          <p:txBody>
            <a:bodyPr lIns="68577" tIns="34289" rIns="68577" bIns="34289">
              <a:spAutoFit/>
            </a:bodyPr>
            <a:p>
              <a:pPr algn="ctr">
                <a:buNone/>
              </a:pPr>
              <a:r>
                <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rPr>
                <a:t>三</a:t>
              </a:r>
              <a:endPar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11" name="组合 62"/>
          <p:cNvGrpSpPr/>
          <p:nvPr/>
        </p:nvGrpSpPr>
        <p:grpSpPr>
          <a:xfrm>
            <a:off x="4748213" y="1209675"/>
            <a:ext cx="712787" cy="596900"/>
            <a:chOff x="5340162" y="1399744"/>
            <a:chExt cx="453153" cy="376191"/>
          </a:xfrm>
        </p:grpSpPr>
        <p:grpSp>
          <p:nvGrpSpPr>
            <p:cNvPr id="23574" name="组合 63"/>
            <p:cNvGrpSpPr>
              <a:grpSpLocks noChangeAspect="1"/>
            </p:cNvGrpSpPr>
            <p:nvPr/>
          </p:nvGrpSpPr>
          <p:grpSpPr>
            <a:xfrm>
              <a:off x="5375999" y="1399744"/>
              <a:ext cx="376191" cy="376191"/>
              <a:chOff x="2481002" y="609600"/>
              <a:chExt cx="618067" cy="618067"/>
            </a:xfrm>
          </p:grpSpPr>
          <p:sp>
            <p:nvSpPr>
              <p:cNvPr id="23576" name="矩形 65"/>
              <p:cNvSpPr/>
              <p:nvPr/>
            </p:nvSpPr>
            <p:spPr>
              <a:xfrm>
                <a:off x="2481002" y="609600"/>
                <a:ext cx="618067" cy="618067"/>
              </a:xfrm>
              <a:prstGeom prst="rect">
                <a:avLst/>
              </a:prstGeom>
              <a:noFill/>
              <a:ln w="12700" cap="flat" cmpd="sng">
                <a:solidFill>
                  <a:srgbClr val="C00000"/>
                </a:solidFill>
                <a:prstDash val="solid"/>
                <a:round/>
                <a:headEnd type="none" w="med" len="med"/>
                <a:tailEnd type="none" w="med" len="med"/>
              </a:ln>
            </p:spPr>
            <p:txBody>
              <a:bodyPr lIns="68580" tIns="34290" rIns="68580" bIns="34290"/>
              <a:p>
                <a:pPr algn="ctr" defTabSz="685800" eaLnBrk="1" hangingPunct="1">
                  <a:buNone/>
                </a:pPr>
                <a:endParaRPr lang="zh-CN" altLang="en-US" sz="2100" dirty="0">
                  <a:solidFill>
                    <a:srgbClr val="C00000"/>
                  </a:solidFill>
                  <a:latin typeface="微软雅黑" panose="020B0503020204020204" pitchFamily="34" charset="-122"/>
                  <a:ea typeface="微软雅黑" panose="020B0503020204020204" pitchFamily="34" charset="-122"/>
                </a:endParaRPr>
              </a:p>
            </p:txBody>
          </p:sp>
          <p:cxnSp>
            <p:nvCxnSpPr>
              <p:cNvPr id="23577" name="直接连接符 66"/>
              <p:cNvCxnSpPr/>
              <p:nvPr/>
            </p:nvCxnSpPr>
            <p:spPr>
              <a:xfrm>
                <a:off x="2790035" y="609600"/>
                <a:ext cx="0" cy="54000"/>
              </a:xfrm>
              <a:prstGeom prst="line">
                <a:avLst/>
              </a:prstGeom>
              <a:ln w="12700" cap="flat" cmpd="sng">
                <a:solidFill>
                  <a:srgbClr val="C00000"/>
                </a:solidFill>
                <a:prstDash val="solid"/>
                <a:headEnd type="none" w="med" len="med"/>
                <a:tailEnd type="none" w="med" len="med"/>
              </a:ln>
            </p:spPr>
          </p:cxnSp>
          <p:cxnSp>
            <p:nvCxnSpPr>
              <p:cNvPr id="23578" name="直接连接符 67"/>
              <p:cNvCxnSpPr/>
              <p:nvPr/>
            </p:nvCxnSpPr>
            <p:spPr>
              <a:xfrm>
                <a:off x="2790035" y="1173667"/>
                <a:ext cx="0" cy="54000"/>
              </a:xfrm>
              <a:prstGeom prst="line">
                <a:avLst/>
              </a:prstGeom>
              <a:ln w="12700" cap="flat" cmpd="sng">
                <a:solidFill>
                  <a:srgbClr val="C00000"/>
                </a:solidFill>
                <a:prstDash val="solid"/>
                <a:headEnd type="none" w="med" len="med"/>
                <a:tailEnd type="none" w="med" len="med"/>
              </a:ln>
            </p:spPr>
          </p:cxnSp>
          <p:cxnSp>
            <p:nvCxnSpPr>
              <p:cNvPr id="23579" name="直接连接符 68"/>
              <p:cNvCxnSpPr/>
              <p:nvPr/>
            </p:nvCxnSpPr>
            <p:spPr>
              <a:xfrm>
                <a:off x="3045069" y="918633"/>
                <a:ext cx="54000" cy="0"/>
              </a:xfrm>
              <a:prstGeom prst="line">
                <a:avLst/>
              </a:prstGeom>
              <a:ln w="12700" cap="flat" cmpd="sng">
                <a:solidFill>
                  <a:srgbClr val="C00000"/>
                </a:solidFill>
                <a:prstDash val="solid"/>
                <a:headEnd type="none" w="med" len="med"/>
                <a:tailEnd type="none" w="med" len="med"/>
              </a:ln>
            </p:spPr>
          </p:cxnSp>
          <p:cxnSp>
            <p:nvCxnSpPr>
              <p:cNvPr id="23580" name="直接连接符 69"/>
              <p:cNvCxnSpPr/>
              <p:nvPr/>
            </p:nvCxnSpPr>
            <p:spPr>
              <a:xfrm>
                <a:off x="2481002" y="918633"/>
                <a:ext cx="54000" cy="0"/>
              </a:xfrm>
              <a:prstGeom prst="line">
                <a:avLst/>
              </a:prstGeom>
              <a:ln w="12700" cap="flat" cmpd="sng">
                <a:solidFill>
                  <a:srgbClr val="C00000"/>
                </a:solidFill>
                <a:prstDash val="solid"/>
                <a:headEnd type="none" w="med" len="med"/>
                <a:tailEnd type="none" w="med" len="med"/>
              </a:ln>
            </p:spPr>
          </p:cxnSp>
        </p:grpSp>
        <p:sp>
          <p:nvSpPr>
            <p:cNvPr id="23575" name="TextBox 37"/>
            <p:cNvSpPr/>
            <p:nvPr/>
          </p:nvSpPr>
          <p:spPr>
            <a:xfrm>
              <a:off x="5340162" y="1416439"/>
              <a:ext cx="453153" cy="335331"/>
            </a:xfrm>
            <a:prstGeom prst="rect">
              <a:avLst/>
            </a:prstGeom>
            <a:noFill/>
            <a:ln w="9525">
              <a:noFill/>
            </a:ln>
          </p:spPr>
          <p:txBody>
            <a:bodyPr lIns="68577" tIns="34289" rIns="68577" bIns="34289">
              <a:spAutoFit/>
            </a:bodyPr>
            <a:p>
              <a:pPr algn="ctr">
                <a:buNone/>
              </a:pPr>
              <a:r>
                <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rPr>
                <a:t>章</a:t>
              </a:r>
              <a:endPar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13" name="组合 70"/>
          <p:cNvGrpSpPr/>
          <p:nvPr/>
        </p:nvGrpSpPr>
        <p:grpSpPr>
          <a:xfrm>
            <a:off x="5416550" y="1208088"/>
            <a:ext cx="714375" cy="596900"/>
            <a:chOff x="5340162" y="1399744"/>
            <a:chExt cx="453153" cy="376191"/>
          </a:xfrm>
        </p:grpSpPr>
        <p:grpSp>
          <p:nvGrpSpPr>
            <p:cNvPr id="23567" name="组合 71"/>
            <p:cNvGrpSpPr>
              <a:grpSpLocks noChangeAspect="1"/>
            </p:cNvGrpSpPr>
            <p:nvPr/>
          </p:nvGrpSpPr>
          <p:grpSpPr>
            <a:xfrm>
              <a:off x="5375999" y="1399744"/>
              <a:ext cx="376191" cy="376191"/>
              <a:chOff x="2481002" y="609600"/>
              <a:chExt cx="618067" cy="618067"/>
            </a:xfrm>
          </p:grpSpPr>
          <p:sp>
            <p:nvSpPr>
              <p:cNvPr id="23569" name="矩形 73"/>
              <p:cNvSpPr/>
              <p:nvPr/>
            </p:nvSpPr>
            <p:spPr>
              <a:xfrm>
                <a:off x="2481002" y="609600"/>
                <a:ext cx="618067" cy="618067"/>
              </a:xfrm>
              <a:prstGeom prst="rect">
                <a:avLst/>
              </a:prstGeom>
              <a:noFill/>
              <a:ln w="12700" cap="flat" cmpd="sng">
                <a:solidFill>
                  <a:srgbClr val="C00000"/>
                </a:solidFill>
                <a:prstDash val="solid"/>
                <a:round/>
                <a:headEnd type="none" w="med" len="med"/>
                <a:tailEnd type="none" w="med" len="med"/>
              </a:ln>
            </p:spPr>
            <p:txBody>
              <a:bodyPr lIns="68580" tIns="34290" rIns="68580" bIns="34290"/>
              <a:p>
                <a:pPr algn="ctr" defTabSz="685800" eaLnBrk="1" hangingPunct="1">
                  <a:buNone/>
                </a:pPr>
                <a:endParaRPr lang="zh-CN" altLang="en-US" sz="2100" dirty="0">
                  <a:solidFill>
                    <a:srgbClr val="C00000"/>
                  </a:solidFill>
                  <a:latin typeface="微软雅黑" panose="020B0503020204020204" pitchFamily="34" charset="-122"/>
                  <a:ea typeface="微软雅黑" panose="020B0503020204020204" pitchFamily="34" charset="-122"/>
                </a:endParaRPr>
              </a:p>
            </p:txBody>
          </p:sp>
          <p:cxnSp>
            <p:nvCxnSpPr>
              <p:cNvPr id="23570" name="直接连接符 74"/>
              <p:cNvCxnSpPr/>
              <p:nvPr/>
            </p:nvCxnSpPr>
            <p:spPr>
              <a:xfrm>
                <a:off x="2790035" y="609600"/>
                <a:ext cx="0" cy="54000"/>
              </a:xfrm>
              <a:prstGeom prst="line">
                <a:avLst/>
              </a:prstGeom>
              <a:ln w="12700" cap="flat" cmpd="sng">
                <a:solidFill>
                  <a:srgbClr val="C00000"/>
                </a:solidFill>
                <a:prstDash val="solid"/>
                <a:headEnd type="none" w="med" len="med"/>
                <a:tailEnd type="none" w="med" len="med"/>
              </a:ln>
            </p:spPr>
          </p:cxnSp>
          <p:cxnSp>
            <p:nvCxnSpPr>
              <p:cNvPr id="23571" name="直接连接符 75"/>
              <p:cNvCxnSpPr/>
              <p:nvPr/>
            </p:nvCxnSpPr>
            <p:spPr>
              <a:xfrm>
                <a:off x="2790035" y="1173667"/>
                <a:ext cx="0" cy="54000"/>
              </a:xfrm>
              <a:prstGeom prst="line">
                <a:avLst/>
              </a:prstGeom>
              <a:ln w="12700" cap="flat" cmpd="sng">
                <a:solidFill>
                  <a:srgbClr val="C00000"/>
                </a:solidFill>
                <a:prstDash val="solid"/>
                <a:headEnd type="none" w="med" len="med"/>
                <a:tailEnd type="none" w="med" len="med"/>
              </a:ln>
            </p:spPr>
          </p:cxnSp>
          <p:cxnSp>
            <p:nvCxnSpPr>
              <p:cNvPr id="23572" name="直接连接符 76"/>
              <p:cNvCxnSpPr/>
              <p:nvPr/>
            </p:nvCxnSpPr>
            <p:spPr>
              <a:xfrm>
                <a:off x="3045069" y="918633"/>
                <a:ext cx="54000" cy="0"/>
              </a:xfrm>
              <a:prstGeom prst="line">
                <a:avLst/>
              </a:prstGeom>
              <a:ln w="12700" cap="flat" cmpd="sng">
                <a:solidFill>
                  <a:srgbClr val="C00000"/>
                </a:solidFill>
                <a:prstDash val="solid"/>
                <a:headEnd type="none" w="med" len="med"/>
                <a:tailEnd type="none" w="med" len="med"/>
              </a:ln>
            </p:spPr>
          </p:cxnSp>
          <p:cxnSp>
            <p:nvCxnSpPr>
              <p:cNvPr id="23573" name="直接连接符 77"/>
              <p:cNvCxnSpPr/>
              <p:nvPr/>
            </p:nvCxnSpPr>
            <p:spPr>
              <a:xfrm>
                <a:off x="2481002" y="918633"/>
                <a:ext cx="54000" cy="0"/>
              </a:xfrm>
              <a:prstGeom prst="line">
                <a:avLst/>
              </a:prstGeom>
              <a:ln w="12700" cap="flat" cmpd="sng">
                <a:solidFill>
                  <a:srgbClr val="C00000"/>
                </a:solidFill>
                <a:prstDash val="solid"/>
                <a:headEnd type="none" w="med" len="med"/>
                <a:tailEnd type="none" w="med" len="med"/>
              </a:ln>
            </p:spPr>
          </p:cxnSp>
        </p:grpSp>
        <p:sp>
          <p:nvSpPr>
            <p:cNvPr id="23568" name="TextBox 37"/>
            <p:cNvSpPr/>
            <p:nvPr/>
          </p:nvSpPr>
          <p:spPr>
            <a:xfrm>
              <a:off x="5340162" y="1416439"/>
              <a:ext cx="453153" cy="335331"/>
            </a:xfrm>
            <a:prstGeom prst="rect">
              <a:avLst/>
            </a:prstGeom>
            <a:noFill/>
            <a:ln w="9525">
              <a:noFill/>
            </a:ln>
          </p:spPr>
          <p:txBody>
            <a:bodyPr lIns="68577" tIns="34289" rIns="68577" bIns="34289">
              <a:spAutoFit/>
            </a:bodyPr>
            <a:p>
              <a:pPr algn="ctr">
                <a:buNone/>
              </a:pPr>
              <a:r>
                <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rPr>
                <a:t>节</a:t>
              </a:r>
              <a:endPar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79" name="矩形 78"/>
          <p:cNvSpPr/>
          <p:nvPr/>
        </p:nvSpPr>
        <p:spPr>
          <a:xfrm>
            <a:off x="106363" y="2389188"/>
            <a:ext cx="9037637" cy="523875"/>
          </a:xfrm>
          <a:prstGeom prst="rect">
            <a:avLst/>
          </a:prstGeom>
          <a:noFill/>
          <a:ln w="9525">
            <a:noFill/>
          </a:ln>
        </p:spPr>
        <p:txBody>
          <a:bodyPr>
            <a:spAutoFit/>
          </a:bodyPr>
          <a:p>
            <a:pPr algn="ctr"/>
            <a:r>
              <a:rPr lang="zh-CN" altLang="en-US" sz="2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争做有理想、敢担当、能吃苦、肯奋斗的新时代好青年</a:t>
            </a:r>
            <a:endParaRPr lang="zh-CN" altLang="en-US" sz="2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 2"/>
          <p:cNvPicPr>
            <a:picLocks noChangeAspect="1"/>
          </p:cNvPicPr>
          <p:nvPr/>
        </p:nvPicPr>
        <p:blipFill>
          <a:blip r:embed="rId5"/>
          <a:stretch>
            <a:fillRect/>
          </a:stretch>
        </p:blipFill>
        <p:spPr>
          <a:xfrm>
            <a:off x="6683375" y="614363"/>
            <a:ext cx="1831975" cy="673100"/>
          </a:xfrm>
          <a:prstGeom prst="rect">
            <a:avLst/>
          </a:prstGeom>
          <a:noFill/>
          <a:ln w="9525">
            <a:noFill/>
          </a:ln>
        </p:spPr>
      </p:pic>
      <p:pic>
        <p:nvPicPr>
          <p:cNvPr id="2" name="图片 1"/>
          <p:cNvPicPr>
            <a:picLocks noChangeAspect="1"/>
          </p:cNvPicPr>
          <p:nvPr/>
        </p:nvPicPr>
        <p:blipFill>
          <a:blip r:embed="rId6"/>
          <a:stretch>
            <a:fillRect/>
          </a:stretch>
        </p:blipFill>
        <p:spPr>
          <a:xfrm>
            <a:off x="0" y="3468688"/>
            <a:ext cx="947738" cy="1557337"/>
          </a:xfrm>
          <a:prstGeom prst="rect">
            <a:avLst/>
          </a:prstGeom>
          <a:noFill/>
          <a:ln w="9525">
            <a:noFill/>
          </a:ln>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750" fill="hold"/>
                                        <p:tgtEl>
                                          <p:spTgt spid="4"/>
                                        </p:tgtEl>
                                        <p:attrNameLst>
                                          <p:attrName>ppt_w</p:attrName>
                                        </p:attrNameLst>
                                      </p:cBhvr>
                                      <p:tavLst>
                                        <p:tav tm="0">
                                          <p:val>
                                            <p:fltVal val="0.000000"/>
                                          </p:val>
                                        </p:tav>
                                        <p:tav tm="100000">
                                          <p:val>
                                            <p:strVal val="#ppt_w"/>
                                          </p:val>
                                        </p:tav>
                                      </p:tavLst>
                                    </p:anim>
                                    <p:anim calcmode="lin" valueType="num">
                                      <p:cBhvr>
                                        <p:cTn id="22" dur="750" fill="hold"/>
                                        <p:tgtEl>
                                          <p:spTgt spid="4"/>
                                        </p:tgtEl>
                                        <p:attrNameLst>
                                          <p:attrName>ppt_h</p:attrName>
                                        </p:attrNameLst>
                                      </p:cBhvr>
                                      <p:tavLst>
                                        <p:tav tm="0">
                                          <p:val>
                                            <p:fltVal val="0.000000"/>
                                          </p:val>
                                        </p:tav>
                                        <p:tav tm="100000">
                                          <p:val>
                                            <p:strVal val="#ppt_h"/>
                                          </p:val>
                                        </p:tav>
                                      </p:tavLst>
                                    </p:anim>
                                    <p:anim calcmode="lin" valueType="num">
                                      <p:cBhvr>
                                        <p:cTn id="23" dur="750" fill="hold"/>
                                        <p:tgtEl>
                                          <p:spTgt spid="4"/>
                                        </p:tgtEl>
                                        <p:attrNameLst>
                                          <p:attrName>style.rotation</p:attrName>
                                        </p:attrNameLst>
                                      </p:cBhvr>
                                      <p:tavLst>
                                        <p:tav tm="0">
                                          <p:val>
                                            <p:fltVal val="90.000000"/>
                                          </p:val>
                                        </p:tav>
                                        <p:tav tm="100000">
                                          <p:val>
                                            <p:fltVal val="0.000000"/>
                                          </p:val>
                                        </p:tav>
                                      </p:tavLst>
                                    </p:anim>
                                    <p:animEffect transition="in" filter="fade">
                                      <p:cBhvr>
                                        <p:cTn id="24" dur="750"/>
                                        <p:tgtEl>
                                          <p:spTgt spid="4"/>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750" fill="hold"/>
                                        <p:tgtEl>
                                          <p:spTgt spid="9"/>
                                        </p:tgtEl>
                                        <p:attrNameLst>
                                          <p:attrName>ppt_w</p:attrName>
                                        </p:attrNameLst>
                                      </p:cBhvr>
                                      <p:tavLst>
                                        <p:tav tm="0">
                                          <p:val>
                                            <p:fltVal val="0.000000"/>
                                          </p:val>
                                        </p:tav>
                                        <p:tav tm="100000">
                                          <p:val>
                                            <p:strVal val="#ppt_w"/>
                                          </p:val>
                                        </p:tav>
                                      </p:tavLst>
                                    </p:anim>
                                    <p:anim calcmode="lin" valueType="num">
                                      <p:cBhvr>
                                        <p:cTn id="29" dur="750" fill="hold"/>
                                        <p:tgtEl>
                                          <p:spTgt spid="9"/>
                                        </p:tgtEl>
                                        <p:attrNameLst>
                                          <p:attrName>ppt_h</p:attrName>
                                        </p:attrNameLst>
                                      </p:cBhvr>
                                      <p:tavLst>
                                        <p:tav tm="0">
                                          <p:val>
                                            <p:fltVal val="0.000000"/>
                                          </p:val>
                                        </p:tav>
                                        <p:tav tm="100000">
                                          <p:val>
                                            <p:strVal val="#ppt_h"/>
                                          </p:val>
                                        </p:tav>
                                      </p:tavLst>
                                    </p:anim>
                                    <p:anim calcmode="lin" valueType="num">
                                      <p:cBhvr>
                                        <p:cTn id="30" dur="750" fill="hold"/>
                                        <p:tgtEl>
                                          <p:spTgt spid="9"/>
                                        </p:tgtEl>
                                        <p:attrNameLst>
                                          <p:attrName>style.rotation</p:attrName>
                                        </p:attrNameLst>
                                      </p:cBhvr>
                                      <p:tavLst>
                                        <p:tav tm="0">
                                          <p:val>
                                            <p:fltVal val="90.000000"/>
                                          </p:val>
                                        </p:tav>
                                        <p:tav tm="100000">
                                          <p:val>
                                            <p:fltVal val="0.000000"/>
                                          </p:val>
                                        </p:tav>
                                      </p:tavLst>
                                    </p:anim>
                                    <p:animEffect transition="in" filter="fade">
                                      <p:cBhvr>
                                        <p:cTn id="31" dur="750"/>
                                        <p:tgtEl>
                                          <p:spTgt spid="9"/>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750" fill="hold"/>
                                        <p:tgtEl>
                                          <p:spTgt spid="11"/>
                                        </p:tgtEl>
                                        <p:attrNameLst>
                                          <p:attrName>ppt_w</p:attrName>
                                        </p:attrNameLst>
                                      </p:cBhvr>
                                      <p:tavLst>
                                        <p:tav tm="0">
                                          <p:val>
                                            <p:fltVal val="0.000000"/>
                                          </p:val>
                                        </p:tav>
                                        <p:tav tm="100000">
                                          <p:val>
                                            <p:strVal val="#ppt_w"/>
                                          </p:val>
                                        </p:tav>
                                      </p:tavLst>
                                    </p:anim>
                                    <p:anim calcmode="lin" valueType="num">
                                      <p:cBhvr>
                                        <p:cTn id="36" dur="750" fill="hold"/>
                                        <p:tgtEl>
                                          <p:spTgt spid="11"/>
                                        </p:tgtEl>
                                        <p:attrNameLst>
                                          <p:attrName>ppt_h</p:attrName>
                                        </p:attrNameLst>
                                      </p:cBhvr>
                                      <p:tavLst>
                                        <p:tav tm="0">
                                          <p:val>
                                            <p:fltVal val="0.000000"/>
                                          </p:val>
                                        </p:tav>
                                        <p:tav tm="100000">
                                          <p:val>
                                            <p:strVal val="#ppt_h"/>
                                          </p:val>
                                        </p:tav>
                                      </p:tavLst>
                                    </p:anim>
                                    <p:anim calcmode="lin" valueType="num">
                                      <p:cBhvr>
                                        <p:cTn id="37" dur="750" fill="hold"/>
                                        <p:tgtEl>
                                          <p:spTgt spid="11"/>
                                        </p:tgtEl>
                                        <p:attrNameLst>
                                          <p:attrName>style.rotation</p:attrName>
                                        </p:attrNameLst>
                                      </p:cBhvr>
                                      <p:tavLst>
                                        <p:tav tm="0">
                                          <p:val>
                                            <p:fltVal val="90.000000"/>
                                          </p:val>
                                        </p:tav>
                                        <p:tav tm="100000">
                                          <p:val>
                                            <p:fltVal val="0.000000"/>
                                          </p:val>
                                        </p:tav>
                                      </p:tavLst>
                                    </p:anim>
                                    <p:animEffect transition="in" filter="fade">
                                      <p:cBhvr>
                                        <p:cTn id="38" dur="750"/>
                                        <p:tgtEl>
                                          <p:spTgt spid="11"/>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750" fill="hold"/>
                                        <p:tgtEl>
                                          <p:spTgt spid="13"/>
                                        </p:tgtEl>
                                        <p:attrNameLst>
                                          <p:attrName>ppt_w</p:attrName>
                                        </p:attrNameLst>
                                      </p:cBhvr>
                                      <p:tavLst>
                                        <p:tav tm="0">
                                          <p:val>
                                            <p:fltVal val="0.000000"/>
                                          </p:val>
                                        </p:tav>
                                        <p:tav tm="100000">
                                          <p:val>
                                            <p:strVal val="#ppt_w"/>
                                          </p:val>
                                        </p:tav>
                                      </p:tavLst>
                                    </p:anim>
                                    <p:anim calcmode="lin" valueType="num">
                                      <p:cBhvr>
                                        <p:cTn id="43" dur="750" fill="hold"/>
                                        <p:tgtEl>
                                          <p:spTgt spid="13"/>
                                        </p:tgtEl>
                                        <p:attrNameLst>
                                          <p:attrName>ppt_h</p:attrName>
                                        </p:attrNameLst>
                                      </p:cBhvr>
                                      <p:tavLst>
                                        <p:tav tm="0">
                                          <p:val>
                                            <p:fltVal val="0.000000"/>
                                          </p:val>
                                        </p:tav>
                                        <p:tav tm="100000">
                                          <p:val>
                                            <p:strVal val="#ppt_h"/>
                                          </p:val>
                                        </p:tav>
                                      </p:tavLst>
                                    </p:anim>
                                    <p:anim calcmode="lin" valueType="num">
                                      <p:cBhvr>
                                        <p:cTn id="44" dur="750" fill="hold"/>
                                        <p:tgtEl>
                                          <p:spTgt spid="13"/>
                                        </p:tgtEl>
                                        <p:attrNameLst>
                                          <p:attrName>style.rotation</p:attrName>
                                        </p:attrNameLst>
                                      </p:cBhvr>
                                      <p:tavLst>
                                        <p:tav tm="0">
                                          <p:val>
                                            <p:fltVal val="90.000000"/>
                                          </p:val>
                                        </p:tav>
                                        <p:tav tm="100000">
                                          <p:val>
                                            <p:fltVal val="0.000000"/>
                                          </p:val>
                                        </p:tav>
                                      </p:tavLst>
                                    </p:anim>
                                    <p:animEffect transition="in" filter="fade">
                                      <p:cBhvr>
                                        <p:cTn id="45" dur="750"/>
                                        <p:tgtEl>
                                          <p:spTgt spid="13"/>
                                        </p:tgtEl>
                                      </p:cBhvr>
                                    </p:animEffect>
                                  </p:childTnLst>
                                </p:cTn>
                              </p:par>
                            </p:childTnLst>
                          </p:cTn>
                        </p:par>
                        <p:par>
                          <p:cTn id="46" fill="hold">
                            <p:stCondLst>
                              <p:cond delay="6000"/>
                            </p:stCondLst>
                            <p:childTnLst>
                              <p:par>
                                <p:cTn id="47" presetID="16" presetClass="entr" presetSubtype="37"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outVertical)">
                                      <p:cBhvr>
                                        <p:cTn id="49" dur="1000"/>
                                        <p:tgtEl>
                                          <p:spTgt spid="6"/>
                                        </p:tgtEl>
                                      </p:cBhvr>
                                    </p:animEffect>
                                  </p:childTnLst>
                                </p:cTn>
                              </p:par>
                            </p:childTnLst>
                          </p:cTn>
                        </p:par>
                        <p:par>
                          <p:cTn id="50" fill="hold">
                            <p:stCondLst>
                              <p:cond delay="7000"/>
                            </p:stCondLst>
                            <p:childTnLst>
                              <p:par>
                                <p:cTn id="51" presetID="22" presetClass="entr" presetSubtype="8"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childTnLst>
                          </p:cTn>
                        </p:par>
                        <p:par>
                          <p:cTn id="54" fill="hold">
                            <p:stCondLst>
                              <p:cond delay="7500"/>
                            </p:stCondLst>
                            <p:childTnLst>
                              <p:par>
                                <p:cTn id="55" presetID="23" presetClass="entr" presetSubtype="16" fill="hold" nodeType="afterEffect">
                                  <p:stCondLst>
                                    <p:cond delay="0"/>
                                  </p:stCondLst>
                                  <p:iterate type="lt">
                                    <p:tmPct val="10000"/>
                                  </p:iterate>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000000"/>
                                          </p:val>
                                        </p:tav>
                                        <p:tav tm="100000">
                                          <p:val>
                                            <p:strVal val="#ppt_w"/>
                                          </p:val>
                                        </p:tav>
                                      </p:tavLst>
                                    </p:anim>
                                    <p:anim calcmode="lin" valueType="num">
                                      <p:cBhvr>
                                        <p:cTn id="58" dur="500" fill="hold"/>
                                        <p:tgtEl>
                                          <p:spTgt spid="79"/>
                                        </p:tgtEl>
                                        <p:attrNameLst>
                                          <p:attrName>ppt_h</p:attrName>
                                        </p:attrNameLst>
                                      </p:cBhvr>
                                      <p:tavLst>
                                        <p:tav tm="0">
                                          <p:val>
                                            <p:fltVal val="0.000000"/>
                                          </p:val>
                                        </p:tav>
                                        <p:tav tm="100000">
                                          <p:val>
                                            <p:strVal val="#ppt_h"/>
                                          </p:val>
                                        </p:tav>
                                      </p:tavLst>
                                    </p:anim>
                                  </p:childTnLst>
                                </p:cTn>
                              </p:par>
                            </p:childTnLst>
                          </p:cTn>
                        </p:par>
                        <p:par>
                          <p:cTn id="59" fill="hold">
                            <p:stCondLst>
                              <p:cond delay="7000"/>
                            </p:stCondLst>
                            <p:childTnLst>
                              <p:par>
                                <p:cTn id="60" presetID="10"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par>
                          <p:cTn id="63" fill="hold">
                            <p:stCondLst>
                              <p:cond delay="7500"/>
                            </p:stCondLst>
                            <p:childTnLst>
                              <p:par>
                                <p:cTn id="64" presetID="22" presetClass="entr" presetSubtype="4" fill="hold"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ipe(down)">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图片 6"/>
          <p:cNvPicPr>
            <a:picLocks noChangeAspect="1"/>
          </p:cNvPicPr>
          <p:nvPr/>
        </p:nvPicPr>
        <p:blipFill>
          <a:blip r:embed="rId1"/>
          <a:stretch>
            <a:fillRect/>
          </a:stretch>
        </p:blipFill>
        <p:spPr>
          <a:xfrm>
            <a:off x="0" y="0"/>
            <a:ext cx="9144000" cy="5143500"/>
          </a:xfrm>
          <a:prstGeom prst="rect">
            <a:avLst/>
          </a:prstGeom>
          <a:noFill/>
          <a:ln w="9525">
            <a:noFill/>
          </a:ln>
        </p:spPr>
      </p:pic>
      <p:sp>
        <p:nvSpPr>
          <p:cNvPr id="4" name="矩形 3"/>
          <p:cNvSpPr/>
          <p:nvPr/>
        </p:nvSpPr>
        <p:spPr>
          <a:xfrm>
            <a:off x="158750" y="214313"/>
            <a:ext cx="8647113" cy="475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4580" name="文本框 79"/>
          <p:cNvSpPr txBox="1"/>
          <p:nvPr/>
        </p:nvSpPr>
        <p:spPr>
          <a:xfrm>
            <a:off x="1062038" y="496888"/>
            <a:ext cx="6554787" cy="369887"/>
          </a:xfrm>
          <a:prstGeom prst="rect">
            <a:avLst/>
          </a:prstGeom>
          <a:noFill/>
          <a:ln w="9525">
            <a:noFill/>
          </a:ln>
        </p:spPr>
        <p:txBody>
          <a:bodyPr>
            <a:spAutoFit/>
          </a:bodyPr>
          <a:p>
            <a:pPr>
              <a:buNone/>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争做有理想、敢担当、能吃苦、肯奋斗的新时代好青年</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4581" name="图片 80"/>
          <p:cNvPicPr>
            <a:picLocks noChangeAspect="1"/>
          </p:cNvPicPr>
          <p:nvPr/>
        </p:nvPicPr>
        <p:blipFill>
          <a:blip r:embed="rId2"/>
          <a:stretch>
            <a:fillRect/>
          </a:stretch>
        </p:blipFill>
        <p:spPr>
          <a:xfrm>
            <a:off x="228600" y="179388"/>
            <a:ext cx="900113" cy="663575"/>
          </a:xfrm>
          <a:prstGeom prst="rect">
            <a:avLst/>
          </a:prstGeom>
          <a:noFill/>
          <a:ln w="9525">
            <a:noFill/>
          </a:ln>
        </p:spPr>
      </p:pic>
      <p:sp>
        <p:nvSpPr>
          <p:cNvPr id="2" name="文本框"/>
          <p:cNvSpPr/>
          <p:nvPr>
            <p:custDataLst>
              <p:tags r:id="rId3"/>
            </p:custDataLst>
          </p:nvPr>
        </p:nvSpPr>
        <p:spPr>
          <a:xfrm>
            <a:off x="568325" y="1419225"/>
            <a:ext cx="4724400" cy="557213"/>
          </a:xfrm>
          <a:prstGeom prst="roundRect">
            <a:avLst>
              <a:gd name="adj" fmla="val 7002"/>
            </a:avLst>
          </a:prstGeom>
          <a:solidFill>
            <a:srgbClr val="C00000"/>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EFDF8"/>
                </a:solidFill>
                <a:effectLst/>
                <a:uLnTx/>
                <a:uFillTx/>
                <a:latin typeface="微软雅黑" panose="020B0503020204020204" pitchFamily="34" charset="-122"/>
                <a:ea typeface="微软雅黑" panose="020B0503020204020204" pitchFamily="34" charset="-122"/>
                <a:cs typeface="+mn-cs"/>
              </a:rPr>
              <a:t>习近平总书记在党的二十大报告中指出</a:t>
            </a:r>
            <a:endParaRPr kumimoji="0" lang="zh-CN" altLang="en-US" sz="1800" b="1" i="0" u="none" strike="noStrike" kern="1200" cap="none" spc="0" normalizeH="0" baseline="0" noProof="0" dirty="0">
              <a:ln>
                <a:noFill/>
              </a:ln>
              <a:solidFill>
                <a:srgbClr val="FEFDF8"/>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578167" y="2209435"/>
            <a:ext cx="7813358" cy="1023742"/>
          </a:xfrm>
          <a:prstGeom prst="rect">
            <a:avLst/>
          </a:prstGeom>
          <a:noFill/>
          <a:ln w="6350">
            <a:gradFill>
              <a:gsLst>
                <a:gs pos="0">
                  <a:schemeClr val="accent6">
                    <a:lumMod val="50000"/>
                  </a:schemeClr>
                </a:gs>
                <a:gs pos="74000">
                  <a:srgbClr val="FF0000"/>
                </a:gs>
                <a:gs pos="83000">
                  <a:srgbClr val="FFC000"/>
                </a:gs>
                <a:gs pos="100000">
                  <a:schemeClr val="accent6">
                    <a:lumMod val="50000"/>
                  </a:schemeClr>
                </a:gs>
              </a:gsLst>
              <a:lin ang="5400000" scaled="1"/>
            </a:gradFill>
            <a:prstDash val="sysDash"/>
          </a:ln>
        </p:spPr>
        <p:txBody>
          <a:bodyPr>
            <a:spAutoFit/>
          </a:bodyPr>
          <a:lstStyle/>
          <a:p>
            <a:pPr marR="0" indent="360045" defTabSz="914400">
              <a:lnSpc>
                <a:spcPct val="150000"/>
              </a:lnSpc>
              <a:buClrTx/>
              <a:buSzTx/>
              <a:buFontTx/>
              <a:buNone/>
              <a:defRPr/>
            </a:pPr>
            <a:r>
              <a:rPr kumimoji="0" lang="zh-CN" altLang="en-US" sz="1400" kern="1200" cap="none" spc="0" normalizeH="0" baseline="0" noProof="0" dirty="0">
                <a:latin typeface="微软雅黑" panose="020B0503020204020204" pitchFamily="34" charset="-122"/>
                <a:ea typeface="微软雅黑" panose="020B0503020204020204" pitchFamily="34" charset="-122"/>
                <a:cs typeface="思源黑体 CN Heavy" panose="020B0A00000000000000" charset="-122"/>
                <a:sym typeface="+mn-ea"/>
              </a:rPr>
              <a:t>“青年强，则国强”</a:t>
            </a:r>
            <a:endParaRPr kumimoji="0" lang="en-US" altLang="zh-CN" sz="1400" kern="1200" cap="none" spc="0" normalizeH="0" baseline="0" noProof="0" dirty="0">
              <a:latin typeface="微软雅黑" panose="020B0503020204020204" pitchFamily="34" charset="-122"/>
              <a:ea typeface="微软雅黑" panose="020B0503020204020204" pitchFamily="34" charset="-122"/>
              <a:cs typeface="思源黑体 CN Heavy" panose="020B0A00000000000000" charset="-122"/>
              <a:sym typeface="+mn-ea"/>
            </a:endParaRPr>
          </a:p>
          <a:p>
            <a:pPr marR="0" indent="360045" defTabSz="914400">
              <a:lnSpc>
                <a:spcPct val="150000"/>
              </a:lnSpc>
              <a:buClrTx/>
              <a:buSzTx/>
              <a:buFontTx/>
              <a:buNone/>
              <a:defRPr/>
            </a:pPr>
            <a:r>
              <a:rPr kumimoji="0" lang="zh-CN" altLang="en-US" sz="1400" kern="1200" cap="none" spc="0" normalizeH="0" baseline="0" noProof="0" dirty="0">
                <a:latin typeface="微软雅黑" panose="020B0503020204020204" pitchFamily="34" charset="-122"/>
                <a:ea typeface="微软雅黑" panose="020B0503020204020204" pitchFamily="34" charset="-122"/>
                <a:cs typeface="思源黑体 CN Heavy" panose="020B0A00000000000000" charset="-122"/>
                <a:sym typeface="+mn-ea"/>
              </a:rPr>
              <a:t>“当代中国青年生逢其时，施展才干的舞台无比广阔，实现梦想的前景无比光明”</a:t>
            </a:r>
            <a:endParaRPr kumimoji="0" lang="en-US" altLang="zh-CN" sz="1400" kern="1200" cap="none" spc="0" normalizeH="0" baseline="0" noProof="0" dirty="0">
              <a:latin typeface="微软雅黑" panose="020B0503020204020204" pitchFamily="34" charset="-122"/>
              <a:ea typeface="微软雅黑" panose="020B0503020204020204" pitchFamily="34" charset="-122"/>
              <a:cs typeface="思源黑体 CN Heavy" panose="020B0A00000000000000" charset="-122"/>
              <a:sym typeface="+mn-ea"/>
            </a:endParaRPr>
          </a:p>
          <a:p>
            <a:pPr marR="0" indent="360045" defTabSz="914400">
              <a:lnSpc>
                <a:spcPct val="150000"/>
              </a:lnSpc>
              <a:buClrTx/>
              <a:buSzTx/>
              <a:buFontTx/>
              <a:buNone/>
              <a:defRPr/>
            </a:pPr>
            <a:r>
              <a:rPr kumimoji="0" lang="zh-CN" altLang="en-US" sz="1400" kern="1200" cap="none" spc="0" normalizeH="0" baseline="0" noProof="0" dirty="0">
                <a:solidFill>
                  <a:srgbClr val="C00000"/>
                </a:solidFill>
                <a:latin typeface="微软雅黑" panose="020B0503020204020204" pitchFamily="34" charset="-122"/>
                <a:ea typeface="微软雅黑" panose="020B0503020204020204" pitchFamily="34" charset="-122"/>
                <a:cs typeface="思源黑体 CN Heavy" panose="020B0A00000000000000" charset="-122"/>
                <a:sym typeface="+mn-ea"/>
              </a:rPr>
              <a:t>   勉励广大青年要“立志做有理想、敢担当、能吃苦、肯奋斗的新时代好青年”</a:t>
            </a:r>
            <a:endParaRPr kumimoji="0" lang="zh-CN" altLang="en-US" sz="1400" kern="1200" cap="none" spc="0" normalizeH="0" baseline="0" noProof="0" dirty="0">
              <a:solidFill>
                <a:srgbClr val="C00000"/>
              </a:solidFill>
              <a:latin typeface="微软雅黑" panose="020B0503020204020204" pitchFamily="34" charset="-122"/>
              <a:ea typeface="微软雅黑" panose="020B0503020204020204" pitchFamily="34" charset="-122"/>
              <a:cs typeface="思源黑体 CN Heavy" panose="020B0A00000000000000" charset="-122"/>
              <a:sym typeface="+mn-ea"/>
            </a:endParaRPr>
          </a:p>
        </p:txBody>
      </p:sp>
      <p:grpSp>
        <p:nvGrpSpPr>
          <p:cNvPr id="5" name="组合 4"/>
          <p:cNvGrpSpPr/>
          <p:nvPr/>
        </p:nvGrpSpPr>
        <p:grpSpPr>
          <a:xfrm>
            <a:off x="7670800" y="1511300"/>
            <a:ext cx="239713" cy="447675"/>
            <a:chOff x="5412" y="2057"/>
            <a:chExt cx="630" cy="1180"/>
          </a:xfrm>
        </p:grpSpPr>
        <p:sp>
          <p:nvSpPr>
            <p:cNvPr id="6" name="圆角矩形 8"/>
            <p:cNvSpPr/>
            <p:nvPr/>
          </p:nvSpPr>
          <p:spPr>
            <a:xfrm>
              <a:off x="5412" y="2057"/>
              <a:ext cx="142" cy="1180"/>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圆角矩形 9"/>
            <p:cNvSpPr/>
            <p:nvPr/>
          </p:nvSpPr>
          <p:spPr>
            <a:xfrm flipH="1">
              <a:off x="5646" y="2208"/>
              <a:ext cx="150" cy="90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10"/>
            <p:cNvSpPr/>
            <p:nvPr/>
          </p:nvSpPr>
          <p:spPr>
            <a:xfrm>
              <a:off x="5892" y="2333"/>
              <a:ext cx="150" cy="603"/>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9" name="文本框 8"/>
          <p:cNvSpPr txBox="1"/>
          <p:nvPr/>
        </p:nvSpPr>
        <p:spPr>
          <a:xfrm>
            <a:off x="568325" y="3597832"/>
            <a:ext cx="7813358" cy="377411"/>
          </a:xfrm>
          <a:prstGeom prst="rect">
            <a:avLst/>
          </a:prstGeom>
          <a:noFill/>
          <a:ln w="6350">
            <a:gradFill>
              <a:gsLst>
                <a:gs pos="0">
                  <a:schemeClr val="accent6">
                    <a:lumMod val="50000"/>
                  </a:schemeClr>
                </a:gs>
                <a:gs pos="74000">
                  <a:srgbClr val="FF0000"/>
                </a:gs>
                <a:gs pos="83000">
                  <a:srgbClr val="FFC000"/>
                </a:gs>
                <a:gs pos="100000">
                  <a:schemeClr val="accent6">
                    <a:lumMod val="50000"/>
                  </a:schemeClr>
                </a:gs>
              </a:gsLst>
              <a:lin ang="5400000" scaled="1"/>
            </a:gradFill>
            <a:prstDash val="sysDash"/>
          </a:ln>
        </p:spPr>
        <p:txBody>
          <a:bodyPr>
            <a:spAutoFit/>
          </a:bodyPr>
          <a:lstStyle/>
          <a:p>
            <a:pPr marR="0" indent="360045" defTabSz="914400">
              <a:lnSpc>
                <a:spcPct val="150000"/>
              </a:lnSpc>
              <a:buClrTx/>
              <a:buSzTx/>
              <a:buFontTx/>
              <a:buNone/>
              <a:defRPr/>
            </a:pPr>
            <a:r>
              <a:rPr kumimoji="0" lang="zh-CN" altLang="en-US" sz="1400" kern="1200" cap="none" spc="0" normalizeH="0" baseline="0" noProof="0" dirty="0">
                <a:latin typeface="微软雅黑" panose="020B0503020204020204" pitchFamily="34" charset="-122"/>
                <a:ea typeface="微软雅黑" panose="020B0503020204020204" pitchFamily="34" charset="-122"/>
                <a:cs typeface="思源黑体 CN Heavy" panose="020B0A00000000000000" charset="-122"/>
                <a:sym typeface="+mn-ea"/>
              </a:rPr>
              <a:t>这些论述对新时代青年提出了殷切期望，是广大青年成长成才的重要遵循。</a:t>
            </a:r>
            <a:endParaRPr kumimoji="0" lang="zh-CN" altLang="en-US" sz="1400" kern="1200" cap="none" spc="0" normalizeH="0" baseline="0" noProof="0" dirty="0">
              <a:solidFill>
                <a:srgbClr val="C00000"/>
              </a:solidFill>
              <a:latin typeface="微软雅黑" panose="020B0503020204020204" pitchFamily="34" charset="-122"/>
              <a:ea typeface="微软雅黑" panose="020B0503020204020204" pitchFamily="34" charset="-122"/>
              <a:cs typeface="思源黑体 CN Heavy" panose="020B0A00000000000000" charset="-122"/>
              <a:sym typeface="+mn-ea"/>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图片 6"/>
          <p:cNvPicPr>
            <a:picLocks noChangeAspect="1"/>
          </p:cNvPicPr>
          <p:nvPr/>
        </p:nvPicPr>
        <p:blipFill>
          <a:blip r:embed="rId1"/>
          <a:stretch>
            <a:fillRect/>
          </a:stretch>
        </p:blipFill>
        <p:spPr>
          <a:xfrm>
            <a:off x="0" y="0"/>
            <a:ext cx="9144000" cy="5143500"/>
          </a:xfrm>
          <a:prstGeom prst="rect">
            <a:avLst/>
          </a:prstGeom>
          <a:noFill/>
          <a:ln w="9525">
            <a:noFill/>
          </a:ln>
        </p:spPr>
      </p:pic>
      <p:sp>
        <p:nvSpPr>
          <p:cNvPr id="4" name="矩形 3"/>
          <p:cNvSpPr/>
          <p:nvPr/>
        </p:nvSpPr>
        <p:spPr>
          <a:xfrm>
            <a:off x="158750" y="214313"/>
            <a:ext cx="8647113" cy="475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5604" name="文本框 79"/>
          <p:cNvSpPr txBox="1"/>
          <p:nvPr/>
        </p:nvSpPr>
        <p:spPr>
          <a:xfrm>
            <a:off x="1062038" y="496888"/>
            <a:ext cx="6554787" cy="369887"/>
          </a:xfrm>
          <a:prstGeom prst="rect">
            <a:avLst/>
          </a:prstGeom>
          <a:noFill/>
          <a:ln w="9525">
            <a:noFill/>
          </a:ln>
        </p:spPr>
        <p:txBody>
          <a:bodyPr>
            <a:spAutoFit/>
          </a:bodyPr>
          <a:p>
            <a:pPr>
              <a:buNone/>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争做有理想、敢担当、能吃苦、肯奋斗的新时代好青年</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5605" name="图片 80"/>
          <p:cNvPicPr>
            <a:picLocks noChangeAspect="1"/>
          </p:cNvPicPr>
          <p:nvPr/>
        </p:nvPicPr>
        <p:blipFill>
          <a:blip r:embed="rId2"/>
          <a:stretch>
            <a:fillRect/>
          </a:stretch>
        </p:blipFill>
        <p:spPr>
          <a:xfrm>
            <a:off x="228600" y="179388"/>
            <a:ext cx="900113" cy="663575"/>
          </a:xfrm>
          <a:prstGeom prst="rect">
            <a:avLst/>
          </a:prstGeom>
          <a:noFill/>
          <a:ln w="9525">
            <a:noFill/>
          </a:ln>
        </p:spPr>
      </p:pic>
      <p:grpSp>
        <p:nvGrpSpPr>
          <p:cNvPr id="2" name="Group 4"/>
          <p:cNvGrpSpPr>
            <a:grpSpLocks noChangeAspect="1"/>
          </p:cNvGrpSpPr>
          <p:nvPr/>
        </p:nvGrpSpPr>
        <p:grpSpPr>
          <a:xfrm>
            <a:off x="539750" y="1263650"/>
            <a:ext cx="719138" cy="673100"/>
            <a:chOff x="3500" y="1216"/>
            <a:chExt cx="1939" cy="1811"/>
          </a:xfrm>
        </p:grpSpPr>
        <p:sp>
          <p:nvSpPr>
            <p:cNvPr id="11" name="AutoShape 3"/>
            <p:cNvSpPr>
              <a:spLocks noChangeAspect="1" noChangeArrowheads="1" noTextEdit="1"/>
            </p:cNvSpPr>
            <p:nvPr/>
          </p:nvSpPr>
          <p:spPr bwMode="auto">
            <a:xfrm>
              <a:off x="3500" y="1216"/>
              <a:ext cx="1939" cy="1811"/>
            </a:xfrm>
            <a:prstGeom prst="rect">
              <a:avLst/>
            </a:prstGeom>
            <a:noFill/>
            <a:ln>
              <a:noFill/>
            </a:ln>
          </p:spPr>
          <p:txBody>
            <a:bodyPr lIns="68580" tIns="34290" rIns="68580" bIns="34290"/>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ea"/>
                <a:sym typeface="+mn-lt"/>
              </a:endParaRPr>
            </a:p>
          </p:txBody>
        </p:sp>
        <p:sp>
          <p:nvSpPr>
            <p:cNvPr id="12" name="Oval 5"/>
            <p:cNvSpPr>
              <a:spLocks noChangeArrowheads="1"/>
            </p:cNvSpPr>
            <p:nvPr/>
          </p:nvSpPr>
          <p:spPr bwMode="auto">
            <a:xfrm>
              <a:off x="3628" y="1216"/>
              <a:ext cx="428" cy="431"/>
            </a:xfrm>
            <a:prstGeom prst="ellipse">
              <a:avLst/>
            </a:prstGeom>
            <a:solidFill>
              <a:srgbClr val="C00000"/>
            </a:solidFill>
            <a:ln>
              <a:noFill/>
            </a:ln>
          </p:spPr>
          <p:txBody>
            <a:bodyPr lIns="68580" tIns="34290" rIns="68580" bIns="34290"/>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Freeform 6"/>
            <p:cNvSpPr/>
            <p:nvPr/>
          </p:nvSpPr>
          <p:spPr bwMode="auto">
            <a:xfrm>
              <a:off x="3496" y="1686"/>
              <a:ext cx="1053" cy="1337"/>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p:spPr>
          <p:txBody>
            <a:bodyPr lIns="68580" tIns="34290" rIns="68580" bIns="34290"/>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Freeform 7"/>
            <p:cNvSpPr/>
            <p:nvPr/>
          </p:nvSpPr>
          <p:spPr bwMode="auto">
            <a:xfrm>
              <a:off x="4476" y="1391"/>
              <a:ext cx="963" cy="1051"/>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p:spPr>
          <p:txBody>
            <a:bodyPr lIns="68580" tIns="34290" rIns="68580" bIns="34290"/>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Freeform 8"/>
            <p:cNvSpPr/>
            <p:nvPr/>
          </p:nvSpPr>
          <p:spPr bwMode="auto">
            <a:xfrm>
              <a:off x="4544" y="2476"/>
              <a:ext cx="706" cy="478"/>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p:spPr>
          <p:txBody>
            <a:bodyPr lIns="68580" tIns="34290" rIns="68580" bIns="34290"/>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 name="组合 15"/>
          <p:cNvGrpSpPr/>
          <p:nvPr/>
        </p:nvGrpSpPr>
        <p:grpSpPr>
          <a:xfrm>
            <a:off x="539750" y="1347788"/>
            <a:ext cx="5589588" cy="558800"/>
            <a:chOff x="571358" y="1702965"/>
            <a:chExt cx="3342394" cy="575586"/>
          </a:xfrm>
        </p:grpSpPr>
        <p:grpSp>
          <p:nvGrpSpPr>
            <p:cNvPr id="25611" name="组合 30"/>
            <p:cNvGrpSpPr/>
            <p:nvPr/>
          </p:nvGrpSpPr>
          <p:grpSpPr>
            <a:xfrm>
              <a:off x="1036552" y="1702965"/>
              <a:ext cx="2877200" cy="575586"/>
              <a:chOff x="1141412" y="1094025"/>
              <a:chExt cx="2877200" cy="575586"/>
            </a:xfrm>
          </p:grpSpPr>
          <p:sp>
            <p:nvSpPr>
              <p:cNvPr id="19" name="圆角矩形 58"/>
              <p:cNvSpPr/>
              <p:nvPr/>
            </p:nvSpPr>
            <p:spPr>
              <a:xfrm>
                <a:off x="1141362" y="1094025"/>
                <a:ext cx="2877250" cy="575586"/>
              </a:xfrm>
              <a:prstGeom prst="roundRect">
                <a:avLst>
                  <a:gd name="adj" fmla="val 50000"/>
                </a:avLst>
              </a:prstGeom>
              <a:solidFill>
                <a:srgbClr val="C10001"/>
              </a:solidFill>
              <a:ln w="25400" cap="flat" cmpd="sng" algn="ctr">
                <a:solidFill>
                  <a:srgbClr val="FFC000"/>
                </a:solidFill>
                <a:prstDash val="solid"/>
              </a:ln>
              <a:effec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0" name="矩形 38"/>
              <p:cNvSpPr>
                <a:spLocks noChangeArrowheads="1"/>
              </p:cNvSpPr>
              <p:nvPr/>
            </p:nvSpPr>
            <p:spPr bwMode="auto">
              <a:xfrm>
                <a:off x="1322760" y="1200376"/>
                <a:ext cx="2416017" cy="388345"/>
              </a:xfrm>
              <a:prstGeom prst="rect">
                <a:avLst/>
              </a:prstGeom>
              <a:noFill/>
              <a:ln>
                <a:noFill/>
              </a:ln>
            </p:spPr>
            <p:txBody>
              <a:bodyPr lIns="68573" tIns="34287" rIns="68573" bIns="34287">
                <a:spAutoFit/>
              </a:bodyPr>
              <a:lstStyle/>
              <a:p>
                <a:pPr marL="0" marR="0" lvl="0" indent="0" algn="l" defTabSz="6858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cs typeface="+mn-ea"/>
                    <a:sym typeface="+mn-lt"/>
                  </a:rPr>
                  <a:t>1</a:t>
                </a:r>
                <a:r>
                  <a:rPr kumimoji="0" lang="zh-CN" altLang="en-US" sz="2000"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cs typeface="+mn-ea"/>
                    <a:sym typeface="+mn-lt"/>
                  </a:rPr>
                  <a:t>、“功崇惟志，业广惟勤”</a:t>
                </a:r>
                <a:endParaRPr kumimoji="0" lang="zh-CN" altLang="en-US" sz="2000"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8" name="矩形 38"/>
            <p:cNvSpPr>
              <a:spLocks noChangeArrowheads="1"/>
            </p:cNvSpPr>
            <p:nvPr/>
          </p:nvSpPr>
          <p:spPr bwMode="auto">
            <a:xfrm>
              <a:off x="571358" y="1763466"/>
              <a:ext cx="1358411" cy="323767"/>
            </a:xfrm>
            <a:prstGeom prst="rect">
              <a:avLst/>
            </a:prstGeom>
            <a:noFill/>
            <a:ln>
              <a:noFill/>
            </a:ln>
          </p:spPr>
          <p:txBody>
            <a:bodyPr lIns="68573" tIns="34287" rIns="68573" bIns="34287">
              <a:spAutoFit/>
            </a:bodyP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600"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1" name="矩形 20"/>
          <p:cNvSpPr/>
          <p:nvPr/>
        </p:nvSpPr>
        <p:spPr>
          <a:xfrm>
            <a:off x="493713" y="2193925"/>
            <a:ext cx="163513" cy="16732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2" name="矩形 21"/>
          <p:cNvSpPr/>
          <p:nvPr/>
        </p:nvSpPr>
        <p:spPr>
          <a:xfrm>
            <a:off x="692150" y="2193925"/>
            <a:ext cx="8129588" cy="1817688"/>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3" name="文本框 34"/>
          <p:cNvSpPr>
            <a:spLocks noChangeArrowheads="1"/>
          </p:cNvSpPr>
          <p:nvPr/>
        </p:nvSpPr>
        <p:spPr bwMode="auto">
          <a:xfrm>
            <a:off x="793750" y="2251075"/>
            <a:ext cx="8012113" cy="1662113"/>
          </a:xfrm>
          <a:prstGeom prst="rect">
            <a:avLst/>
          </a:prstGeom>
          <a:noFill/>
          <a:ln>
            <a:noFill/>
          </a:ln>
        </p:spPr>
        <p:txBody>
          <a:bodyPr lIns="83820" tIns="41910" rIns="83820" bIns="41910">
            <a:spAutoFit/>
          </a:bodyPr>
          <a:lstStyle/>
          <a:p>
            <a:pPr marL="285750" marR="0" lvl="0" indent="-285750" algn="just" defTabSz="914400" rtl="0" eaLnBrk="0" fontAlgn="base" latinLnBrk="0" hangingPunct="0">
              <a:lnSpc>
                <a:spcPct val="150000"/>
              </a:lnSpc>
              <a:spcBef>
                <a:spcPct val="0"/>
              </a:spcBef>
              <a:spcAft>
                <a:spcPct val="0"/>
              </a:spcAft>
              <a:buClr>
                <a:srgbClr val="C00000"/>
              </a:buClr>
              <a:buSzTx/>
              <a:buFont typeface="Wingdings" panose="05000000000000000000" pitchFamily="2" charset="2"/>
              <a:buChar char="n"/>
              <a:defRPr/>
            </a:pPr>
            <a:r>
              <a:rPr kumimoji="0" lang="zh-CN" altLang="en-US" sz="1400" b="0" i="0" u="none" strike="noStrike" kern="12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ea"/>
                <a:sym typeface="+mn-lt"/>
              </a:rPr>
              <a:t>理想是点亮人生方向的灯塔，指引人生方向，为一代代中国青年照亮前行的路。每一代青年都有自己的际遇和理想，都要在自己所处的时代条件下谋划人生、创造历史。新时代中国青年处在中华民族最好的发展时期，只有树立远大的理想，才能拥有不断前行的力量。无论社会怎么发展，世界如何变幻，青年都要树立远大的理想，把自己的“小我”融入国家和民族、人民和人类的“大我”之中，用青春理想指引人生航向，让理想之光照亮青春奋进新征程的脚步。</a:t>
            </a:r>
            <a:endParaRPr kumimoji="0" lang="zh-CN" altLang="en-US" sz="1400" b="0" i="0" u="sng" strike="noStrike" kern="12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1+#ppt_w/2"/>
                                          </p:val>
                                        </p:tav>
                                        <p:tav tm="100000">
                                          <p:val>
                                            <p:strVal val="#ppt_x"/>
                                          </p:val>
                                        </p:tav>
                                      </p:tavLst>
                                    </p:anim>
                                    <p:anim calcmode="lin" valueType="num">
                                      <p:cBhvr additive="base">
                                        <p:cTn id="17" dur="500" fill="hold"/>
                                        <p:tgtEl>
                                          <p:spTgt spid="21"/>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图片 6"/>
          <p:cNvPicPr>
            <a:picLocks noChangeAspect="1"/>
          </p:cNvPicPr>
          <p:nvPr/>
        </p:nvPicPr>
        <p:blipFill>
          <a:blip r:embed="rId1"/>
          <a:stretch>
            <a:fillRect/>
          </a:stretch>
        </p:blipFill>
        <p:spPr>
          <a:xfrm>
            <a:off x="0" y="0"/>
            <a:ext cx="9144000" cy="5143500"/>
          </a:xfrm>
          <a:prstGeom prst="rect">
            <a:avLst/>
          </a:prstGeom>
          <a:noFill/>
          <a:ln w="9525">
            <a:noFill/>
          </a:ln>
        </p:spPr>
      </p:pic>
      <p:sp>
        <p:nvSpPr>
          <p:cNvPr id="4" name="矩形 3"/>
          <p:cNvSpPr/>
          <p:nvPr/>
        </p:nvSpPr>
        <p:spPr>
          <a:xfrm>
            <a:off x="158750" y="214313"/>
            <a:ext cx="8647113" cy="475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6628" name="文本框 79"/>
          <p:cNvSpPr txBox="1"/>
          <p:nvPr/>
        </p:nvSpPr>
        <p:spPr>
          <a:xfrm>
            <a:off x="1062038" y="496888"/>
            <a:ext cx="6554787" cy="369887"/>
          </a:xfrm>
          <a:prstGeom prst="rect">
            <a:avLst/>
          </a:prstGeom>
          <a:noFill/>
          <a:ln w="9525">
            <a:noFill/>
          </a:ln>
        </p:spPr>
        <p:txBody>
          <a:bodyPr>
            <a:spAutoFit/>
          </a:bodyPr>
          <a:p>
            <a:pPr>
              <a:buNone/>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争做有理想、敢担当、能吃苦、肯奋斗的新时代好青年</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6629" name="图片 80"/>
          <p:cNvPicPr>
            <a:picLocks noChangeAspect="1"/>
          </p:cNvPicPr>
          <p:nvPr/>
        </p:nvPicPr>
        <p:blipFill>
          <a:blip r:embed="rId2"/>
          <a:stretch>
            <a:fillRect/>
          </a:stretch>
        </p:blipFill>
        <p:spPr>
          <a:xfrm>
            <a:off x="228600" y="179388"/>
            <a:ext cx="900113" cy="663575"/>
          </a:xfrm>
          <a:prstGeom prst="rect">
            <a:avLst/>
          </a:prstGeom>
          <a:noFill/>
          <a:ln w="9525">
            <a:noFill/>
          </a:ln>
        </p:spPr>
      </p:pic>
      <p:grpSp>
        <p:nvGrpSpPr>
          <p:cNvPr id="2" name="Group 4"/>
          <p:cNvGrpSpPr>
            <a:grpSpLocks noChangeAspect="1"/>
          </p:cNvGrpSpPr>
          <p:nvPr/>
        </p:nvGrpSpPr>
        <p:grpSpPr>
          <a:xfrm>
            <a:off x="539750" y="1263650"/>
            <a:ext cx="719138" cy="673100"/>
            <a:chOff x="3500" y="1216"/>
            <a:chExt cx="1939" cy="1811"/>
          </a:xfrm>
        </p:grpSpPr>
        <p:sp>
          <p:nvSpPr>
            <p:cNvPr id="11" name="AutoShape 3"/>
            <p:cNvSpPr>
              <a:spLocks noChangeAspect="1" noChangeArrowheads="1" noTextEdit="1"/>
            </p:cNvSpPr>
            <p:nvPr/>
          </p:nvSpPr>
          <p:spPr bwMode="auto">
            <a:xfrm>
              <a:off x="3500" y="1216"/>
              <a:ext cx="1939" cy="1811"/>
            </a:xfrm>
            <a:prstGeom prst="rect">
              <a:avLst/>
            </a:prstGeom>
            <a:noFill/>
            <a:ln>
              <a:noFill/>
            </a:ln>
          </p:spPr>
          <p:txBody>
            <a:bodyPr lIns="68580" tIns="34290" rIns="68580" bIns="34290"/>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ea"/>
                <a:sym typeface="+mn-lt"/>
              </a:endParaRPr>
            </a:p>
          </p:txBody>
        </p:sp>
        <p:sp>
          <p:nvSpPr>
            <p:cNvPr id="12" name="Oval 5"/>
            <p:cNvSpPr>
              <a:spLocks noChangeArrowheads="1"/>
            </p:cNvSpPr>
            <p:nvPr/>
          </p:nvSpPr>
          <p:spPr bwMode="auto">
            <a:xfrm>
              <a:off x="3628" y="1216"/>
              <a:ext cx="428" cy="431"/>
            </a:xfrm>
            <a:prstGeom prst="ellipse">
              <a:avLst/>
            </a:prstGeom>
            <a:solidFill>
              <a:srgbClr val="C00000"/>
            </a:solidFill>
            <a:ln>
              <a:noFill/>
            </a:ln>
          </p:spPr>
          <p:txBody>
            <a:bodyPr lIns="68580" tIns="34290" rIns="68580" bIns="34290"/>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Freeform 6"/>
            <p:cNvSpPr/>
            <p:nvPr/>
          </p:nvSpPr>
          <p:spPr bwMode="auto">
            <a:xfrm>
              <a:off x="3496" y="1686"/>
              <a:ext cx="1053" cy="1337"/>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p:spPr>
          <p:txBody>
            <a:bodyPr lIns="68580" tIns="34290" rIns="68580" bIns="34290"/>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Freeform 7"/>
            <p:cNvSpPr/>
            <p:nvPr/>
          </p:nvSpPr>
          <p:spPr bwMode="auto">
            <a:xfrm>
              <a:off x="4476" y="1391"/>
              <a:ext cx="963" cy="1051"/>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p:spPr>
          <p:txBody>
            <a:bodyPr lIns="68580" tIns="34290" rIns="68580" bIns="34290"/>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Freeform 8"/>
            <p:cNvSpPr/>
            <p:nvPr/>
          </p:nvSpPr>
          <p:spPr bwMode="auto">
            <a:xfrm>
              <a:off x="4544" y="2476"/>
              <a:ext cx="706" cy="478"/>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p:spPr>
          <p:txBody>
            <a:bodyPr lIns="68580" tIns="34290" rIns="68580" bIns="34290"/>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 name="组合 15"/>
          <p:cNvGrpSpPr/>
          <p:nvPr/>
        </p:nvGrpSpPr>
        <p:grpSpPr>
          <a:xfrm>
            <a:off x="539750" y="1347788"/>
            <a:ext cx="5589588" cy="558800"/>
            <a:chOff x="571358" y="1702965"/>
            <a:chExt cx="3342394" cy="575586"/>
          </a:xfrm>
        </p:grpSpPr>
        <p:grpSp>
          <p:nvGrpSpPr>
            <p:cNvPr id="26635" name="组合 30"/>
            <p:cNvGrpSpPr/>
            <p:nvPr/>
          </p:nvGrpSpPr>
          <p:grpSpPr>
            <a:xfrm>
              <a:off x="1036552" y="1702965"/>
              <a:ext cx="2877200" cy="575586"/>
              <a:chOff x="1141412" y="1094025"/>
              <a:chExt cx="2877200" cy="575586"/>
            </a:xfrm>
          </p:grpSpPr>
          <p:sp>
            <p:nvSpPr>
              <p:cNvPr id="19" name="圆角矩形 58"/>
              <p:cNvSpPr/>
              <p:nvPr/>
            </p:nvSpPr>
            <p:spPr>
              <a:xfrm>
                <a:off x="1141362" y="1094025"/>
                <a:ext cx="2877250" cy="575586"/>
              </a:xfrm>
              <a:prstGeom prst="roundRect">
                <a:avLst>
                  <a:gd name="adj" fmla="val 50000"/>
                </a:avLst>
              </a:prstGeom>
              <a:solidFill>
                <a:srgbClr val="C10001"/>
              </a:solidFill>
              <a:ln w="25400" cap="flat" cmpd="sng" algn="ctr">
                <a:solidFill>
                  <a:srgbClr val="FFC000"/>
                </a:solidFill>
                <a:prstDash val="solid"/>
              </a:ln>
              <a:effec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0" name="矩形 38"/>
              <p:cNvSpPr>
                <a:spLocks noChangeArrowheads="1"/>
              </p:cNvSpPr>
              <p:nvPr/>
            </p:nvSpPr>
            <p:spPr bwMode="auto">
              <a:xfrm>
                <a:off x="1322760" y="1200377"/>
                <a:ext cx="2695852" cy="388345"/>
              </a:xfrm>
              <a:prstGeom prst="rect">
                <a:avLst/>
              </a:prstGeom>
              <a:noFill/>
              <a:ln>
                <a:noFill/>
              </a:ln>
            </p:spPr>
            <p:txBody>
              <a:bodyPr lIns="68573" tIns="34287" rIns="68573" bIns="34287">
                <a:spAutoFit/>
              </a:bodyPr>
              <a:lstStyle/>
              <a:p>
                <a:pPr marL="0" marR="0" lvl="0" indent="0" algn="l" defTabSz="6858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cs typeface="+mn-ea"/>
                    <a:sym typeface="+mn-lt"/>
                  </a:rPr>
                  <a:t>2</a:t>
                </a:r>
                <a:r>
                  <a:rPr kumimoji="0" lang="zh-CN" altLang="en-US" sz="2000"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cs typeface="+mn-ea"/>
                    <a:sym typeface="+mn-lt"/>
                  </a:rPr>
                  <a:t>、“士不可以不弘毅，任重而道远”</a:t>
                </a:r>
                <a:endParaRPr kumimoji="0" lang="zh-CN" altLang="en-US" sz="2000"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8" name="矩形 38"/>
            <p:cNvSpPr>
              <a:spLocks noChangeArrowheads="1"/>
            </p:cNvSpPr>
            <p:nvPr/>
          </p:nvSpPr>
          <p:spPr bwMode="auto">
            <a:xfrm>
              <a:off x="571358" y="1763466"/>
              <a:ext cx="1358411" cy="323767"/>
            </a:xfrm>
            <a:prstGeom prst="rect">
              <a:avLst/>
            </a:prstGeom>
            <a:noFill/>
            <a:ln>
              <a:noFill/>
            </a:ln>
          </p:spPr>
          <p:txBody>
            <a:bodyPr lIns="68573" tIns="34287" rIns="68573" bIns="34287">
              <a:spAutoFit/>
            </a:bodyP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600"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1" name="矩形 20"/>
          <p:cNvSpPr/>
          <p:nvPr/>
        </p:nvSpPr>
        <p:spPr>
          <a:xfrm>
            <a:off x="493713" y="2193925"/>
            <a:ext cx="163513" cy="16732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2" name="矩形 21"/>
          <p:cNvSpPr/>
          <p:nvPr/>
        </p:nvSpPr>
        <p:spPr>
          <a:xfrm>
            <a:off x="692150" y="2193925"/>
            <a:ext cx="8129588" cy="1817688"/>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3" name="文本框 34"/>
          <p:cNvSpPr>
            <a:spLocks noChangeArrowheads="1"/>
          </p:cNvSpPr>
          <p:nvPr/>
        </p:nvSpPr>
        <p:spPr bwMode="auto">
          <a:xfrm>
            <a:off x="793750" y="2251075"/>
            <a:ext cx="7856538" cy="1428750"/>
          </a:xfrm>
          <a:prstGeom prst="rect">
            <a:avLst/>
          </a:prstGeom>
          <a:noFill/>
          <a:ln>
            <a:noFill/>
          </a:ln>
        </p:spPr>
        <p:txBody>
          <a:bodyPr lIns="83820" tIns="41910" rIns="83820" bIns="41910">
            <a:spAutoFit/>
          </a:bodyPr>
          <a:lstStyle/>
          <a:p>
            <a:pPr marL="285750" marR="0" lvl="0" indent="-285750" algn="just" defTabSz="914400" rtl="0" eaLnBrk="0" fontAlgn="base" latinLnBrk="0" hangingPunct="0">
              <a:lnSpc>
                <a:spcPct val="150000"/>
              </a:lnSpc>
              <a:spcBef>
                <a:spcPct val="0"/>
              </a:spcBef>
              <a:spcAft>
                <a:spcPct val="0"/>
              </a:spcAft>
              <a:buClr>
                <a:srgbClr val="C00000"/>
              </a:buClr>
              <a:buSzTx/>
              <a:buFont typeface="Wingdings" panose="05000000000000000000" pitchFamily="2" charset="2"/>
              <a:buChar char="n"/>
              <a:defRPr/>
            </a:pPr>
            <a:r>
              <a:rPr kumimoji="0" lang="zh-CN" altLang="en-US" sz="1500" b="0" i="0" u="none" strike="noStrike" kern="12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ea"/>
                <a:sym typeface="+mn-lt"/>
              </a:rPr>
              <a:t>面对新时代、新征程，广大青年要珍惜机遇，在担当中尽责、在尽责中成长，勇做走在时代前列的奋进者、开拓者、奉献者，始终保持初生牛犊不怕虎、越是艰险越向前的刚健勇毅，努力使自己成为祖国建设的有用之才、栋梁之材，用肩膀扛起新一代青年如山的责任。</a:t>
            </a:r>
            <a:endParaRPr kumimoji="0" lang="zh-CN" altLang="en-US" sz="1500" b="0" i="0" u="sng" strike="noStrike" kern="12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1+#ppt_w/2"/>
                                          </p:val>
                                        </p:tav>
                                        <p:tav tm="100000">
                                          <p:val>
                                            <p:strVal val="#ppt_x"/>
                                          </p:val>
                                        </p:tav>
                                      </p:tavLst>
                                    </p:anim>
                                    <p:anim calcmode="lin" valueType="num">
                                      <p:cBhvr additive="base">
                                        <p:cTn id="17" dur="500" fill="hold"/>
                                        <p:tgtEl>
                                          <p:spTgt spid="21"/>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图片 6"/>
          <p:cNvPicPr>
            <a:picLocks noChangeAspect="1"/>
          </p:cNvPicPr>
          <p:nvPr/>
        </p:nvPicPr>
        <p:blipFill>
          <a:blip r:embed="rId1"/>
          <a:stretch>
            <a:fillRect/>
          </a:stretch>
        </p:blipFill>
        <p:spPr>
          <a:xfrm>
            <a:off x="0" y="0"/>
            <a:ext cx="9144000" cy="5143500"/>
          </a:xfrm>
          <a:prstGeom prst="rect">
            <a:avLst/>
          </a:prstGeom>
          <a:noFill/>
          <a:ln w="9525">
            <a:noFill/>
          </a:ln>
        </p:spPr>
      </p:pic>
      <p:sp>
        <p:nvSpPr>
          <p:cNvPr id="4" name="矩形 3"/>
          <p:cNvSpPr/>
          <p:nvPr/>
        </p:nvSpPr>
        <p:spPr>
          <a:xfrm>
            <a:off x="158750" y="214313"/>
            <a:ext cx="8647113" cy="475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7652" name="文本框 79"/>
          <p:cNvSpPr txBox="1"/>
          <p:nvPr/>
        </p:nvSpPr>
        <p:spPr>
          <a:xfrm>
            <a:off x="1062038" y="496888"/>
            <a:ext cx="6554787" cy="369887"/>
          </a:xfrm>
          <a:prstGeom prst="rect">
            <a:avLst/>
          </a:prstGeom>
          <a:noFill/>
          <a:ln w="9525">
            <a:noFill/>
          </a:ln>
        </p:spPr>
        <p:txBody>
          <a:bodyPr>
            <a:spAutoFit/>
          </a:bodyPr>
          <a:p>
            <a:pPr>
              <a:buNone/>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争做有理想、敢担当、能吃苦、肯奋斗的新时代好青年</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7653" name="图片 80"/>
          <p:cNvPicPr>
            <a:picLocks noChangeAspect="1"/>
          </p:cNvPicPr>
          <p:nvPr/>
        </p:nvPicPr>
        <p:blipFill>
          <a:blip r:embed="rId2"/>
          <a:stretch>
            <a:fillRect/>
          </a:stretch>
        </p:blipFill>
        <p:spPr>
          <a:xfrm>
            <a:off x="228600" y="179388"/>
            <a:ext cx="900113" cy="663575"/>
          </a:xfrm>
          <a:prstGeom prst="rect">
            <a:avLst/>
          </a:prstGeom>
          <a:noFill/>
          <a:ln w="9525">
            <a:noFill/>
          </a:ln>
        </p:spPr>
      </p:pic>
      <p:grpSp>
        <p:nvGrpSpPr>
          <p:cNvPr id="2" name="Group 4"/>
          <p:cNvGrpSpPr>
            <a:grpSpLocks noChangeAspect="1"/>
          </p:cNvGrpSpPr>
          <p:nvPr/>
        </p:nvGrpSpPr>
        <p:grpSpPr>
          <a:xfrm>
            <a:off x="539750" y="1263650"/>
            <a:ext cx="719138" cy="673100"/>
            <a:chOff x="3500" y="1216"/>
            <a:chExt cx="1939" cy="1811"/>
          </a:xfrm>
        </p:grpSpPr>
        <p:sp>
          <p:nvSpPr>
            <p:cNvPr id="11" name="AutoShape 3"/>
            <p:cNvSpPr>
              <a:spLocks noChangeAspect="1" noChangeArrowheads="1" noTextEdit="1"/>
            </p:cNvSpPr>
            <p:nvPr/>
          </p:nvSpPr>
          <p:spPr bwMode="auto">
            <a:xfrm>
              <a:off x="3500" y="1216"/>
              <a:ext cx="1939" cy="1811"/>
            </a:xfrm>
            <a:prstGeom prst="rect">
              <a:avLst/>
            </a:prstGeom>
            <a:noFill/>
            <a:ln>
              <a:noFill/>
            </a:ln>
          </p:spPr>
          <p:txBody>
            <a:bodyPr lIns="68580" tIns="34290" rIns="68580" bIns="34290"/>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ea"/>
                <a:sym typeface="+mn-lt"/>
              </a:endParaRPr>
            </a:p>
          </p:txBody>
        </p:sp>
        <p:sp>
          <p:nvSpPr>
            <p:cNvPr id="12" name="Oval 5"/>
            <p:cNvSpPr>
              <a:spLocks noChangeArrowheads="1"/>
            </p:cNvSpPr>
            <p:nvPr/>
          </p:nvSpPr>
          <p:spPr bwMode="auto">
            <a:xfrm>
              <a:off x="3628" y="1216"/>
              <a:ext cx="428" cy="431"/>
            </a:xfrm>
            <a:prstGeom prst="ellipse">
              <a:avLst/>
            </a:prstGeom>
            <a:solidFill>
              <a:srgbClr val="C00000"/>
            </a:solidFill>
            <a:ln>
              <a:noFill/>
            </a:ln>
          </p:spPr>
          <p:txBody>
            <a:bodyPr lIns="68580" tIns="34290" rIns="68580" bIns="34290"/>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Freeform 6"/>
            <p:cNvSpPr/>
            <p:nvPr/>
          </p:nvSpPr>
          <p:spPr bwMode="auto">
            <a:xfrm>
              <a:off x="3496" y="1686"/>
              <a:ext cx="1053" cy="1337"/>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p:spPr>
          <p:txBody>
            <a:bodyPr lIns="68580" tIns="34290" rIns="68580" bIns="34290"/>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Freeform 7"/>
            <p:cNvSpPr/>
            <p:nvPr/>
          </p:nvSpPr>
          <p:spPr bwMode="auto">
            <a:xfrm>
              <a:off x="4476" y="1391"/>
              <a:ext cx="963" cy="1051"/>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p:spPr>
          <p:txBody>
            <a:bodyPr lIns="68580" tIns="34290" rIns="68580" bIns="34290"/>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Freeform 8"/>
            <p:cNvSpPr/>
            <p:nvPr/>
          </p:nvSpPr>
          <p:spPr bwMode="auto">
            <a:xfrm>
              <a:off x="4544" y="2476"/>
              <a:ext cx="706" cy="478"/>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p:spPr>
          <p:txBody>
            <a:bodyPr lIns="68580" tIns="34290" rIns="68580" bIns="34290"/>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 name="组合 15"/>
          <p:cNvGrpSpPr/>
          <p:nvPr/>
        </p:nvGrpSpPr>
        <p:grpSpPr>
          <a:xfrm>
            <a:off x="539750" y="1347788"/>
            <a:ext cx="5892800" cy="558800"/>
            <a:chOff x="571358" y="1702965"/>
            <a:chExt cx="3523742" cy="575586"/>
          </a:xfrm>
        </p:grpSpPr>
        <p:grpSp>
          <p:nvGrpSpPr>
            <p:cNvPr id="27659" name="组合 30"/>
            <p:cNvGrpSpPr/>
            <p:nvPr/>
          </p:nvGrpSpPr>
          <p:grpSpPr>
            <a:xfrm>
              <a:off x="1036552" y="1702965"/>
              <a:ext cx="3058548" cy="575586"/>
              <a:chOff x="1141412" y="1094025"/>
              <a:chExt cx="3058548" cy="575586"/>
            </a:xfrm>
          </p:grpSpPr>
          <p:sp>
            <p:nvSpPr>
              <p:cNvPr id="19" name="圆角矩形 58"/>
              <p:cNvSpPr/>
              <p:nvPr/>
            </p:nvSpPr>
            <p:spPr>
              <a:xfrm>
                <a:off x="1141367" y="1094025"/>
                <a:ext cx="2877280" cy="575586"/>
              </a:xfrm>
              <a:prstGeom prst="roundRect">
                <a:avLst>
                  <a:gd name="adj" fmla="val 50000"/>
                </a:avLst>
              </a:prstGeom>
              <a:solidFill>
                <a:srgbClr val="C10001"/>
              </a:solidFill>
              <a:ln w="25400" cap="flat" cmpd="sng" algn="ctr">
                <a:solidFill>
                  <a:srgbClr val="FFC000"/>
                </a:solidFill>
                <a:prstDash val="solid"/>
              </a:ln>
              <a:effec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0" name="矩形 38"/>
              <p:cNvSpPr>
                <a:spLocks noChangeArrowheads="1"/>
              </p:cNvSpPr>
              <p:nvPr/>
            </p:nvSpPr>
            <p:spPr bwMode="auto">
              <a:xfrm>
                <a:off x="1322760" y="1200377"/>
                <a:ext cx="2877200" cy="356644"/>
              </a:xfrm>
              <a:prstGeom prst="rect">
                <a:avLst/>
              </a:prstGeom>
              <a:noFill/>
              <a:ln>
                <a:noFill/>
              </a:ln>
            </p:spPr>
            <p:txBody>
              <a:bodyPr lIns="68573" tIns="34287" rIns="68573" bIns="34287">
                <a:spAutoFit/>
              </a:bodyPr>
              <a:lstStyle/>
              <a:p>
                <a:pPr marL="0" marR="0" lvl="0" indent="0" algn="l" defTabSz="6858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cs typeface="+mn-ea"/>
                    <a:sym typeface="+mn-lt"/>
                  </a:rPr>
                  <a:t>3</a:t>
                </a:r>
                <a:r>
                  <a:rPr kumimoji="0" lang="zh-CN" altLang="en-US" sz="1800"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cs typeface="+mn-ea"/>
                    <a:sym typeface="+mn-lt"/>
                  </a:rPr>
                  <a:t>、“青春虚度无所成，白首衔悲亦何及“</a:t>
                </a:r>
                <a:endParaRPr kumimoji="0" lang="zh-CN" altLang="en-US" sz="1800"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8" name="矩形 38"/>
            <p:cNvSpPr>
              <a:spLocks noChangeArrowheads="1"/>
            </p:cNvSpPr>
            <p:nvPr/>
          </p:nvSpPr>
          <p:spPr bwMode="auto">
            <a:xfrm>
              <a:off x="571358" y="1763466"/>
              <a:ext cx="1358426" cy="323767"/>
            </a:xfrm>
            <a:prstGeom prst="rect">
              <a:avLst/>
            </a:prstGeom>
            <a:noFill/>
            <a:ln>
              <a:noFill/>
            </a:ln>
          </p:spPr>
          <p:txBody>
            <a:bodyPr lIns="68573" tIns="34287" rIns="68573" bIns="34287">
              <a:spAutoFit/>
            </a:bodyP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600"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1" name="矩形 20"/>
          <p:cNvSpPr/>
          <p:nvPr/>
        </p:nvSpPr>
        <p:spPr>
          <a:xfrm>
            <a:off x="493713" y="2193925"/>
            <a:ext cx="163513" cy="16732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2" name="矩形 21"/>
          <p:cNvSpPr/>
          <p:nvPr/>
        </p:nvSpPr>
        <p:spPr>
          <a:xfrm>
            <a:off x="692150" y="2193925"/>
            <a:ext cx="8129588" cy="1817688"/>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3" name="文本框 34"/>
          <p:cNvSpPr>
            <a:spLocks noChangeArrowheads="1"/>
          </p:cNvSpPr>
          <p:nvPr/>
        </p:nvSpPr>
        <p:spPr bwMode="auto">
          <a:xfrm>
            <a:off x="793750" y="2251075"/>
            <a:ext cx="7856538" cy="1774825"/>
          </a:xfrm>
          <a:prstGeom prst="rect">
            <a:avLst/>
          </a:prstGeom>
          <a:noFill/>
          <a:ln>
            <a:noFill/>
          </a:ln>
        </p:spPr>
        <p:txBody>
          <a:bodyPr lIns="83820" tIns="41910" rIns="83820" bIns="41910">
            <a:spAutoFit/>
          </a:bodyPr>
          <a:lstStyle/>
          <a:p>
            <a:pPr marL="285750" marR="0" lvl="0" indent="-285750" algn="just" defTabSz="914400" rtl="0" eaLnBrk="0" fontAlgn="base" latinLnBrk="0" hangingPunct="0">
              <a:lnSpc>
                <a:spcPct val="150000"/>
              </a:lnSpc>
              <a:spcBef>
                <a:spcPct val="0"/>
              </a:spcBef>
              <a:spcAft>
                <a:spcPct val="0"/>
              </a:spcAft>
              <a:buClr>
                <a:srgbClr val="C00000"/>
              </a:buClr>
              <a:buSzTx/>
              <a:buFont typeface="Wingdings" panose="05000000000000000000" pitchFamily="2" charset="2"/>
              <a:buChar char="n"/>
              <a:defRPr/>
            </a:pPr>
            <a:r>
              <a:rPr kumimoji="0" lang="zh-CN" altLang="en-US" sz="1500" b="0" i="0" u="none" strike="noStrike" kern="12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ea"/>
                <a:sym typeface="+mn-lt"/>
              </a:rPr>
              <a:t>青年时期是苦练本领打好基础的阶段，也是增长才干的黄金时期。而练就过硬本领不是轻轻松松、随随便便就能实现的，面对日益多元的社会需要和日益激烈的社会竞争，练就过硬本领必须能吃苦、敢拼搏。新时代青年要敢于吃苦，在吃苦中锤炼意志、强壮筋骨，历练能力、提高本领，在做好每一件小事、完成每一项任务、履行好每一项职责中增长本领。</a:t>
            </a:r>
            <a:endParaRPr kumimoji="0" lang="zh-CN" altLang="en-US" sz="1500" b="0" i="0" u="sng" strike="noStrike" kern="12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1+#ppt_w/2"/>
                                          </p:val>
                                        </p:tav>
                                        <p:tav tm="100000">
                                          <p:val>
                                            <p:strVal val="#ppt_x"/>
                                          </p:val>
                                        </p:tav>
                                      </p:tavLst>
                                    </p:anim>
                                    <p:anim calcmode="lin" valueType="num">
                                      <p:cBhvr additive="base">
                                        <p:cTn id="17" dur="500" fill="hold"/>
                                        <p:tgtEl>
                                          <p:spTgt spid="21"/>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图片 6"/>
          <p:cNvPicPr>
            <a:picLocks noChangeAspect="1"/>
          </p:cNvPicPr>
          <p:nvPr/>
        </p:nvPicPr>
        <p:blipFill>
          <a:blip r:embed="rId1"/>
          <a:stretch>
            <a:fillRect/>
          </a:stretch>
        </p:blipFill>
        <p:spPr>
          <a:xfrm>
            <a:off x="0" y="0"/>
            <a:ext cx="9144000" cy="5143500"/>
          </a:xfrm>
          <a:prstGeom prst="rect">
            <a:avLst/>
          </a:prstGeom>
          <a:noFill/>
          <a:ln w="9525">
            <a:noFill/>
          </a:ln>
        </p:spPr>
      </p:pic>
      <p:sp>
        <p:nvSpPr>
          <p:cNvPr id="4" name="矩形 3"/>
          <p:cNvSpPr/>
          <p:nvPr/>
        </p:nvSpPr>
        <p:spPr>
          <a:xfrm>
            <a:off x="158750" y="214313"/>
            <a:ext cx="8647113" cy="475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8676" name="文本框 79"/>
          <p:cNvSpPr txBox="1"/>
          <p:nvPr/>
        </p:nvSpPr>
        <p:spPr>
          <a:xfrm>
            <a:off x="1062038" y="496888"/>
            <a:ext cx="6554787" cy="369887"/>
          </a:xfrm>
          <a:prstGeom prst="rect">
            <a:avLst/>
          </a:prstGeom>
          <a:noFill/>
          <a:ln w="9525">
            <a:noFill/>
          </a:ln>
        </p:spPr>
        <p:txBody>
          <a:bodyPr>
            <a:spAutoFit/>
          </a:bodyPr>
          <a:p>
            <a:pPr>
              <a:buNone/>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争做有理想、敢担当、能吃苦、肯奋斗的新时代好青年</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8677" name="图片 80"/>
          <p:cNvPicPr>
            <a:picLocks noChangeAspect="1"/>
          </p:cNvPicPr>
          <p:nvPr/>
        </p:nvPicPr>
        <p:blipFill>
          <a:blip r:embed="rId2"/>
          <a:stretch>
            <a:fillRect/>
          </a:stretch>
        </p:blipFill>
        <p:spPr>
          <a:xfrm>
            <a:off x="228600" y="179388"/>
            <a:ext cx="900113" cy="663575"/>
          </a:xfrm>
          <a:prstGeom prst="rect">
            <a:avLst/>
          </a:prstGeom>
          <a:noFill/>
          <a:ln w="9525">
            <a:noFill/>
          </a:ln>
        </p:spPr>
      </p:pic>
      <p:grpSp>
        <p:nvGrpSpPr>
          <p:cNvPr id="2" name="Group 4"/>
          <p:cNvGrpSpPr>
            <a:grpSpLocks noChangeAspect="1"/>
          </p:cNvGrpSpPr>
          <p:nvPr/>
        </p:nvGrpSpPr>
        <p:grpSpPr>
          <a:xfrm>
            <a:off x="539750" y="1263650"/>
            <a:ext cx="719138" cy="673100"/>
            <a:chOff x="3500" y="1216"/>
            <a:chExt cx="1939" cy="1811"/>
          </a:xfrm>
        </p:grpSpPr>
        <p:sp>
          <p:nvSpPr>
            <p:cNvPr id="11" name="AutoShape 3"/>
            <p:cNvSpPr>
              <a:spLocks noChangeAspect="1" noChangeArrowheads="1" noTextEdit="1"/>
            </p:cNvSpPr>
            <p:nvPr/>
          </p:nvSpPr>
          <p:spPr bwMode="auto">
            <a:xfrm>
              <a:off x="3500" y="1216"/>
              <a:ext cx="1939" cy="1811"/>
            </a:xfrm>
            <a:prstGeom prst="rect">
              <a:avLst/>
            </a:prstGeom>
            <a:noFill/>
            <a:ln>
              <a:noFill/>
            </a:ln>
          </p:spPr>
          <p:txBody>
            <a:bodyPr lIns="68580" tIns="34290" rIns="68580" bIns="34290"/>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ea"/>
                <a:sym typeface="+mn-lt"/>
              </a:endParaRPr>
            </a:p>
          </p:txBody>
        </p:sp>
        <p:sp>
          <p:nvSpPr>
            <p:cNvPr id="12" name="Oval 5"/>
            <p:cNvSpPr>
              <a:spLocks noChangeArrowheads="1"/>
            </p:cNvSpPr>
            <p:nvPr/>
          </p:nvSpPr>
          <p:spPr bwMode="auto">
            <a:xfrm>
              <a:off x="3628" y="1216"/>
              <a:ext cx="428" cy="431"/>
            </a:xfrm>
            <a:prstGeom prst="ellipse">
              <a:avLst/>
            </a:prstGeom>
            <a:solidFill>
              <a:srgbClr val="C00000"/>
            </a:solidFill>
            <a:ln>
              <a:noFill/>
            </a:ln>
          </p:spPr>
          <p:txBody>
            <a:bodyPr lIns="68580" tIns="34290" rIns="68580" bIns="34290"/>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Freeform 6"/>
            <p:cNvSpPr/>
            <p:nvPr/>
          </p:nvSpPr>
          <p:spPr bwMode="auto">
            <a:xfrm>
              <a:off x="3496" y="1686"/>
              <a:ext cx="1053" cy="1337"/>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p:spPr>
          <p:txBody>
            <a:bodyPr lIns="68580" tIns="34290" rIns="68580" bIns="34290"/>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Freeform 7"/>
            <p:cNvSpPr/>
            <p:nvPr/>
          </p:nvSpPr>
          <p:spPr bwMode="auto">
            <a:xfrm>
              <a:off x="4476" y="1391"/>
              <a:ext cx="963" cy="1051"/>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p:spPr>
          <p:txBody>
            <a:bodyPr lIns="68580" tIns="34290" rIns="68580" bIns="34290"/>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Freeform 8"/>
            <p:cNvSpPr/>
            <p:nvPr/>
          </p:nvSpPr>
          <p:spPr bwMode="auto">
            <a:xfrm>
              <a:off x="4544" y="2476"/>
              <a:ext cx="706" cy="478"/>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p:spPr>
          <p:txBody>
            <a:bodyPr lIns="68580" tIns="34290" rIns="68580" bIns="34290"/>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 name="组合 15"/>
          <p:cNvGrpSpPr/>
          <p:nvPr/>
        </p:nvGrpSpPr>
        <p:grpSpPr>
          <a:xfrm>
            <a:off x="539750" y="1347788"/>
            <a:ext cx="5892800" cy="558800"/>
            <a:chOff x="571358" y="1702965"/>
            <a:chExt cx="3523742" cy="575586"/>
          </a:xfrm>
        </p:grpSpPr>
        <p:grpSp>
          <p:nvGrpSpPr>
            <p:cNvPr id="28683" name="组合 30"/>
            <p:cNvGrpSpPr/>
            <p:nvPr/>
          </p:nvGrpSpPr>
          <p:grpSpPr>
            <a:xfrm>
              <a:off x="1036552" y="1702965"/>
              <a:ext cx="3058548" cy="575586"/>
              <a:chOff x="1141412" y="1094025"/>
              <a:chExt cx="3058548" cy="575586"/>
            </a:xfrm>
          </p:grpSpPr>
          <p:sp>
            <p:nvSpPr>
              <p:cNvPr id="19" name="圆角矩形 58"/>
              <p:cNvSpPr/>
              <p:nvPr/>
            </p:nvSpPr>
            <p:spPr>
              <a:xfrm>
                <a:off x="1141367" y="1094025"/>
                <a:ext cx="2877280" cy="575586"/>
              </a:xfrm>
              <a:prstGeom prst="roundRect">
                <a:avLst>
                  <a:gd name="adj" fmla="val 50000"/>
                </a:avLst>
              </a:prstGeom>
              <a:solidFill>
                <a:srgbClr val="C10001"/>
              </a:solidFill>
              <a:ln w="25400" cap="flat" cmpd="sng" algn="ctr">
                <a:solidFill>
                  <a:srgbClr val="FFC000"/>
                </a:solidFill>
                <a:prstDash val="solid"/>
              </a:ln>
              <a:effec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0" name="矩形 38"/>
              <p:cNvSpPr>
                <a:spLocks noChangeArrowheads="1"/>
              </p:cNvSpPr>
              <p:nvPr/>
            </p:nvSpPr>
            <p:spPr bwMode="auto">
              <a:xfrm>
                <a:off x="1322760" y="1200377"/>
                <a:ext cx="2877200" cy="356644"/>
              </a:xfrm>
              <a:prstGeom prst="rect">
                <a:avLst/>
              </a:prstGeom>
              <a:noFill/>
              <a:ln>
                <a:noFill/>
              </a:ln>
            </p:spPr>
            <p:txBody>
              <a:bodyPr lIns="68573" tIns="34287" rIns="68573" bIns="34287">
                <a:spAutoFit/>
              </a:bodyPr>
              <a:lstStyle/>
              <a:p>
                <a:pPr marL="0" marR="0" lvl="0" indent="0" algn="l" defTabSz="6858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cs typeface="+mn-ea"/>
                    <a:sym typeface="+mn-lt"/>
                  </a:rPr>
                  <a:t>4</a:t>
                </a:r>
                <a:r>
                  <a:rPr kumimoji="0" lang="zh-CN" altLang="en-US" sz="1800"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cs typeface="+mn-ea"/>
                    <a:sym typeface="+mn-lt"/>
                  </a:rPr>
                  <a:t>、“青春无边，奋斗以成”</a:t>
                </a:r>
                <a:endParaRPr kumimoji="0" lang="zh-CN" altLang="en-US" sz="1800"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8" name="矩形 38"/>
            <p:cNvSpPr>
              <a:spLocks noChangeArrowheads="1"/>
            </p:cNvSpPr>
            <p:nvPr/>
          </p:nvSpPr>
          <p:spPr bwMode="auto">
            <a:xfrm>
              <a:off x="571358" y="1763466"/>
              <a:ext cx="1358426" cy="323767"/>
            </a:xfrm>
            <a:prstGeom prst="rect">
              <a:avLst/>
            </a:prstGeom>
            <a:noFill/>
            <a:ln>
              <a:noFill/>
            </a:ln>
          </p:spPr>
          <p:txBody>
            <a:bodyPr lIns="68573" tIns="34287" rIns="68573" bIns="34287">
              <a:spAutoFit/>
            </a:bodyP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600"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1" name="矩形 20"/>
          <p:cNvSpPr/>
          <p:nvPr/>
        </p:nvSpPr>
        <p:spPr>
          <a:xfrm>
            <a:off x="493713" y="2193925"/>
            <a:ext cx="163513" cy="16732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2" name="矩形 21"/>
          <p:cNvSpPr/>
          <p:nvPr/>
        </p:nvSpPr>
        <p:spPr>
          <a:xfrm>
            <a:off x="692150" y="2193925"/>
            <a:ext cx="8129588" cy="1817688"/>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3" name="文本框 34"/>
          <p:cNvSpPr>
            <a:spLocks noChangeArrowheads="1"/>
          </p:cNvSpPr>
          <p:nvPr/>
        </p:nvSpPr>
        <p:spPr bwMode="auto">
          <a:xfrm>
            <a:off x="793750" y="2251075"/>
            <a:ext cx="7856538" cy="1774825"/>
          </a:xfrm>
          <a:prstGeom prst="rect">
            <a:avLst/>
          </a:prstGeom>
          <a:noFill/>
          <a:ln>
            <a:noFill/>
          </a:ln>
        </p:spPr>
        <p:txBody>
          <a:bodyPr lIns="83820" tIns="41910" rIns="83820" bIns="41910">
            <a:spAutoFit/>
          </a:bodyPr>
          <a:lstStyle/>
          <a:p>
            <a:pPr marL="285750" marR="0" lvl="0" indent="-285750" algn="just" defTabSz="914400" rtl="0" eaLnBrk="0" fontAlgn="base" latinLnBrk="0" hangingPunct="0">
              <a:lnSpc>
                <a:spcPct val="150000"/>
              </a:lnSpc>
              <a:spcBef>
                <a:spcPct val="0"/>
              </a:spcBef>
              <a:spcAft>
                <a:spcPct val="0"/>
              </a:spcAft>
              <a:buClr>
                <a:srgbClr val="C00000"/>
              </a:buClr>
              <a:buSzTx/>
              <a:buFont typeface="Wingdings" panose="05000000000000000000" pitchFamily="2" charset="2"/>
              <a:buChar char="n"/>
              <a:defRPr/>
            </a:pPr>
            <a:r>
              <a:rPr kumimoji="0" lang="zh-CN" altLang="en-US" sz="1500" b="0" i="0" u="none" strike="noStrike" kern="12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ea"/>
                <a:sym typeface="+mn-lt"/>
              </a:rPr>
              <a:t>奋斗是人生永恒的主题。有奋斗、有创造、有贡献的人生才是有意义、有价值的人生。古往今来，任何国家的强大都离不开奋斗，个人要实现梦想也离不开奋斗。作为强国一代的中国青年，我们的奋斗精神一点都不能少，永久奋斗的好传统一点都不能丢。新时代青年要把汗水洒在祖国的大地上，不仅要有仰望星空的家国情怀，更要有脚踏实地的实干精神。</a:t>
            </a:r>
            <a:endParaRPr kumimoji="0" lang="zh-CN" altLang="en-US" sz="1500" b="0" i="0" u="sng" strike="noStrike" kern="12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1+#ppt_w/2"/>
                                          </p:val>
                                        </p:tav>
                                        <p:tav tm="100000">
                                          <p:val>
                                            <p:strVal val="#ppt_x"/>
                                          </p:val>
                                        </p:tav>
                                      </p:tavLst>
                                    </p:anim>
                                    <p:anim calcmode="lin" valueType="num">
                                      <p:cBhvr additive="base">
                                        <p:cTn id="17" dur="500" fill="hold"/>
                                        <p:tgtEl>
                                          <p:spTgt spid="21"/>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49288" y="522288"/>
            <a:ext cx="7845425" cy="35591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 name="组合 2"/>
          <p:cNvGrpSpPr/>
          <p:nvPr/>
        </p:nvGrpSpPr>
        <p:grpSpPr>
          <a:xfrm>
            <a:off x="3131880" y="757050"/>
            <a:ext cx="734968" cy="667591"/>
            <a:chOff x="5931964" y="3363838"/>
            <a:chExt cx="734968" cy="667593"/>
          </a:xfrm>
          <a:solidFill>
            <a:srgbClr val="C00000"/>
          </a:solidFill>
        </p:grpSpPr>
        <p:sp>
          <p:nvSpPr>
            <p:cNvPr id="4" name="椭圆 3"/>
            <p:cNvSpPr/>
            <p:nvPr/>
          </p:nvSpPr>
          <p:spPr>
            <a:xfrm>
              <a:off x="5978009" y="3363838"/>
              <a:ext cx="648072" cy="648072"/>
            </a:xfrm>
            <a:prstGeom prst="ellipse">
              <a:avLst/>
            </a:prstGeom>
            <a:grpFill/>
            <a:ln w="12700" cap="flat" cmpd="sng" algn="ctr">
              <a:solidFill>
                <a:srgbClr val="FEDBA5"/>
              </a:solidFill>
              <a:prstDash val="solid"/>
              <a:miter lim="800000"/>
            </a:ln>
            <a:effec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30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5" name="矩形 4"/>
            <p:cNvSpPr/>
            <p:nvPr/>
          </p:nvSpPr>
          <p:spPr>
            <a:xfrm>
              <a:off x="5931964" y="3385098"/>
              <a:ext cx="734968" cy="646333"/>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rPr>
                <a:t>结</a:t>
              </a:r>
              <a:endPar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grpSp>
      <p:grpSp>
        <p:nvGrpSpPr>
          <p:cNvPr id="6" name="组合 5"/>
          <p:cNvGrpSpPr/>
          <p:nvPr/>
        </p:nvGrpSpPr>
        <p:grpSpPr>
          <a:xfrm>
            <a:off x="4110148" y="757060"/>
            <a:ext cx="734968" cy="667581"/>
            <a:chOff x="6699444" y="3363838"/>
            <a:chExt cx="734968" cy="667582"/>
          </a:xfrm>
          <a:solidFill>
            <a:srgbClr val="C00000"/>
          </a:solidFill>
        </p:grpSpPr>
        <p:sp>
          <p:nvSpPr>
            <p:cNvPr id="7" name="椭圆 6"/>
            <p:cNvSpPr/>
            <p:nvPr/>
          </p:nvSpPr>
          <p:spPr>
            <a:xfrm>
              <a:off x="6732240" y="3363838"/>
              <a:ext cx="648072" cy="648072"/>
            </a:xfrm>
            <a:prstGeom prst="ellipse">
              <a:avLst/>
            </a:prstGeom>
            <a:grpFill/>
            <a:ln w="12700" cap="flat" cmpd="sng" algn="ctr">
              <a:noFill/>
              <a:prstDash val="solid"/>
              <a:miter lim="800000"/>
            </a:ln>
            <a:effec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30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8" name="矩形 7"/>
            <p:cNvSpPr/>
            <p:nvPr/>
          </p:nvSpPr>
          <p:spPr>
            <a:xfrm>
              <a:off x="6699444" y="3385088"/>
              <a:ext cx="734968" cy="646332"/>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rPr>
                <a:t>束</a:t>
              </a:r>
              <a:endPar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grpSp>
      <p:sp>
        <p:nvSpPr>
          <p:cNvPr id="9" name="文本框 3"/>
          <p:cNvSpPr txBox="1"/>
          <p:nvPr/>
        </p:nvSpPr>
        <p:spPr>
          <a:xfrm>
            <a:off x="539750" y="1638300"/>
            <a:ext cx="8205788" cy="2120900"/>
          </a:xfrm>
          <a:prstGeom prst="rect">
            <a:avLst/>
          </a:prstGeom>
          <a:noFill/>
          <a:ln w="9525">
            <a:noFill/>
          </a:ln>
        </p:spPr>
        <p:txBody>
          <a:bodyPr>
            <a:spAutoFit/>
          </a:bodyPr>
          <a:p>
            <a:pPr indent="358775">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新时代青年要把国家利益与个人奋斗有机结合，让青春始终与党和国家的发展同向同行，用脚步丈量祖国大地、用耳朵倾听人民呼声、用内心感应时代脉搏、用汗水凝聚中国精神，永远听党话、跟党走、感党恩，以理想者、担当者、吃苦者、奋斗者的姿态，诠释新青春、奋进新征程，让青春在全面建设社会主义现代化国家的火热实践中绽放绚丽之花。</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11"/>
          <p:cNvGrpSpPr/>
          <p:nvPr/>
        </p:nvGrpSpPr>
        <p:grpSpPr>
          <a:xfrm>
            <a:off x="5061134" y="747294"/>
            <a:ext cx="734968" cy="667581"/>
            <a:chOff x="6699444" y="3363838"/>
            <a:chExt cx="734968" cy="667582"/>
          </a:xfrm>
          <a:solidFill>
            <a:srgbClr val="C00000"/>
          </a:solidFill>
        </p:grpSpPr>
        <p:sp>
          <p:nvSpPr>
            <p:cNvPr id="13" name="椭圆 12"/>
            <p:cNvSpPr/>
            <p:nvPr/>
          </p:nvSpPr>
          <p:spPr>
            <a:xfrm>
              <a:off x="6732240" y="3363838"/>
              <a:ext cx="648072" cy="648072"/>
            </a:xfrm>
            <a:prstGeom prst="ellipse">
              <a:avLst/>
            </a:prstGeom>
            <a:grpFill/>
            <a:ln w="12700" cap="flat" cmpd="sng" algn="ctr">
              <a:noFill/>
              <a:prstDash val="solid"/>
              <a:miter lim="800000"/>
            </a:ln>
            <a:effec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30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14" name="矩形 13"/>
            <p:cNvSpPr/>
            <p:nvPr/>
          </p:nvSpPr>
          <p:spPr>
            <a:xfrm>
              <a:off x="6699444" y="3385088"/>
              <a:ext cx="734968" cy="646332"/>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rPr>
                <a:t>语</a:t>
              </a:r>
              <a:endPar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grpSp>
      <p:pic>
        <p:nvPicPr>
          <p:cNvPr id="15" name="图片 14"/>
          <p:cNvPicPr>
            <a:picLocks noChangeAspect="1"/>
          </p:cNvPicPr>
          <p:nvPr/>
        </p:nvPicPr>
        <p:blipFill>
          <a:blip r:embed="rId1"/>
          <a:stretch>
            <a:fillRect/>
          </a:stretch>
        </p:blipFill>
        <p:spPr>
          <a:xfrm>
            <a:off x="0" y="4165600"/>
            <a:ext cx="9144000" cy="977900"/>
          </a:xfrm>
          <a:prstGeom prst="rect">
            <a:avLst/>
          </a:prstGeom>
          <a:noFill/>
          <a:ln w="9525">
            <a:noFill/>
          </a:ln>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000000"/>
                                          </p:val>
                                        </p:tav>
                                        <p:tav tm="100000">
                                          <p:val>
                                            <p:strVal val="#ppt_w"/>
                                          </p:val>
                                        </p:tav>
                                      </p:tavLst>
                                    </p:anim>
                                    <p:anim calcmode="lin" valueType="num">
                                      <p:cBhvr>
                                        <p:cTn id="11" dur="750" fill="hold"/>
                                        <p:tgtEl>
                                          <p:spTgt spid="3"/>
                                        </p:tgtEl>
                                        <p:attrNameLst>
                                          <p:attrName>ppt_h</p:attrName>
                                        </p:attrNameLst>
                                      </p:cBhvr>
                                      <p:tavLst>
                                        <p:tav tm="0">
                                          <p:val>
                                            <p:fltVal val="0.000000"/>
                                          </p:val>
                                        </p:tav>
                                        <p:tav tm="100000">
                                          <p:val>
                                            <p:strVal val="#ppt_h"/>
                                          </p:val>
                                        </p:tav>
                                      </p:tavLst>
                                    </p:anim>
                                    <p:anim calcmode="lin" valueType="num">
                                      <p:cBhvr>
                                        <p:cTn id="12" dur="750" fill="hold"/>
                                        <p:tgtEl>
                                          <p:spTgt spid="3"/>
                                        </p:tgtEl>
                                        <p:attrNameLst>
                                          <p:attrName>style.rotation</p:attrName>
                                        </p:attrNameLst>
                                      </p:cBhvr>
                                      <p:tavLst>
                                        <p:tav tm="0">
                                          <p:val>
                                            <p:fltVal val="360.000000"/>
                                          </p:val>
                                        </p:tav>
                                        <p:tav tm="100000">
                                          <p:val>
                                            <p:fltVal val="0.000000"/>
                                          </p:val>
                                        </p:tav>
                                      </p:tavLst>
                                    </p:anim>
                                    <p:animEffect transition="in" filter="fade">
                                      <p:cBhvr>
                                        <p:cTn id="13" dur="750"/>
                                        <p:tgtEl>
                                          <p:spTgt spid="3"/>
                                        </p:tgtEl>
                                      </p:cBhvr>
                                    </p:animEffect>
                                  </p:childTnLst>
                                </p:cTn>
                              </p:par>
                              <p:par>
                                <p:cTn id="14" presetID="49" presetClass="entr" presetSubtype="0" decel="100000" fill="hold" nodeType="withEffect">
                                  <p:stCondLst>
                                    <p:cond delay="450"/>
                                  </p:stCondLst>
                                  <p:childTnLst>
                                    <p:set>
                                      <p:cBhvr>
                                        <p:cTn id="15" dur="1" fill="hold">
                                          <p:stCondLst>
                                            <p:cond delay="0"/>
                                          </p:stCondLst>
                                        </p:cTn>
                                        <p:tgtEl>
                                          <p:spTgt spid="6"/>
                                        </p:tgtEl>
                                        <p:attrNameLst>
                                          <p:attrName>style.visibility</p:attrName>
                                        </p:attrNameLst>
                                      </p:cBhvr>
                                      <p:to>
                                        <p:strVal val="visible"/>
                                      </p:to>
                                    </p:set>
                                    <p:anim calcmode="lin" valueType="num">
                                      <p:cBhvr>
                                        <p:cTn id="16" dur="750" fill="hold"/>
                                        <p:tgtEl>
                                          <p:spTgt spid="6"/>
                                        </p:tgtEl>
                                        <p:attrNameLst>
                                          <p:attrName>ppt_w</p:attrName>
                                        </p:attrNameLst>
                                      </p:cBhvr>
                                      <p:tavLst>
                                        <p:tav tm="0">
                                          <p:val>
                                            <p:fltVal val="0.000000"/>
                                          </p:val>
                                        </p:tav>
                                        <p:tav tm="100000">
                                          <p:val>
                                            <p:strVal val="#ppt_w"/>
                                          </p:val>
                                        </p:tav>
                                      </p:tavLst>
                                    </p:anim>
                                    <p:anim calcmode="lin" valueType="num">
                                      <p:cBhvr>
                                        <p:cTn id="17" dur="750" fill="hold"/>
                                        <p:tgtEl>
                                          <p:spTgt spid="6"/>
                                        </p:tgtEl>
                                        <p:attrNameLst>
                                          <p:attrName>ppt_h</p:attrName>
                                        </p:attrNameLst>
                                      </p:cBhvr>
                                      <p:tavLst>
                                        <p:tav tm="0">
                                          <p:val>
                                            <p:fltVal val="0.000000"/>
                                          </p:val>
                                        </p:tav>
                                        <p:tav tm="100000">
                                          <p:val>
                                            <p:strVal val="#ppt_h"/>
                                          </p:val>
                                        </p:tav>
                                      </p:tavLst>
                                    </p:anim>
                                    <p:anim calcmode="lin" valueType="num">
                                      <p:cBhvr>
                                        <p:cTn id="18" dur="750" fill="hold"/>
                                        <p:tgtEl>
                                          <p:spTgt spid="6"/>
                                        </p:tgtEl>
                                        <p:attrNameLst>
                                          <p:attrName>style.rotation</p:attrName>
                                        </p:attrNameLst>
                                      </p:cBhvr>
                                      <p:tavLst>
                                        <p:tav tm="0">
                                          <p:val>
                                            <p:fltVal val="360.000000"/>
                                          </p:val>
                                        </p:tav>
                                        <p:tav tm="100000">
                                          <p:val>
                                            <p:fltVal val="0.000000"/>
                                          </p:val>
                                        </p:tav>
                                      </p:tavLst>
                                    </p:anim>
                                    <p:animEffect transition="in" filter="fade">
                                      <p:cBhvr>
                                        <p:cTn id="19" dur="750"/>
                                        <p:tgtEl>
                                          <p:spTgt spid="6"/>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1500"/>
                                        <p:tgtEl>
                                          <p:spTgt spid="9"/>
                                        </p:tgtEl>
                                      </p:cBhvr>
                                    </p:animEffect>
                                  </p:childTnLst>
                                </p:cTn>
                              </p:par>
                              <p:par>
                                <p:cTn id="24" presetID="49" presetClass="entr" presetSubtype="0" decel="100000" fill="hold" nodeType="withEffect">
                                  <p:stCondLst>
                                    <p:cond delay="45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000000"/>
                                          </p:val>
                                        </p:tav>
                                        <p:tav tm="100000">
                                          <p:val>
                                            <p:strVal val="#ppt_w"/>
                                          </p:val>
                                        </p:tav>
                                      </p:tavLst>
                                    </p:anim>
                                    <p:anim calcmode="lin" valueType="num">
                                      <p:cBhvr>
                                        <p:cTn id="27" dur="750" fill="hold"/>
                                        <p:tgtEl>
                                          <p:spTgt spid="10"/>
                                        </p:tgtEl>
                                        <p:attrNameLst>
                                          <p:attrName>ppt_h</p:attrName>
                                        </p:attrNameLst>
                                      </p:cBhvr>
                                      <p:tavLst>
                                        <p:tav tm="0">
                                          <p:val>
                                            <p:fltVal val="0.000000"/>
                                          </p:val>
                                        </p:tav>
                                        <p:tav tm="100000">
                                          <p:val>
                                            <p:strVal val="#ppt_h"/>
                                          </p:val>
                                        </p:tav>
                                      </p:tavLst>
                                    </p:anim>
                                    <p:anim calcmode="lin" valueType="num">
                                      <p:cBhvr>
                                        <p:cTn id="28" dur="750" fill="hold"/>
                                        <p:tgtEl>
                                          <p:spTgt spid="10"/>
                                        </p:tgtEl>
                                        <p:attrNameLst>
                                          <p:attrName>style.rotation</p:attrName>
                                        </p:attrNameLst>
                                      </p:cBhvr>
                                      <p:tavLst>
                                        <p:tav tm="0">
                                          <p:val>
                                            <p:fltVal val="360.000000"/>
                                          </p:val>
                                        </p:tav>
                                        <p:tav tm="100000">
                                          <p:val>
                                            <p:fltVal val="0.000000"/>
                                          </p:val>
                                        </p:tav>
                                      </p:tavLst>
                                    </p:anim>
                                    <p:animEffect transition="in" filter="fade">
                                      <p:cBhvr>
                                        <p:cTn id="29" dur="750"/>
                                        <p:tgtEl>
                                          <p:spTgt spid="10"/>
                                        </p:tgtEl>
                                      </p:cBhvr>
                                    </p:animEffect>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图片 6"/>
          <p:cNvPicPr>
            <a:picLocks noChangeAspect="1"/>
          </p:cNvPicPr>
          <p:nvPr/>
        </p:nvPicPr>
        <p:blipFill>
          <a:blip r:embed="rId1"/>
          <a:stretch>
            <a:fillRect/>
          </a:stretch>
        </p:blipFill>
        <p:spPr>
          <a:xfrm>
            <a:off x="0" y="0"/>
            <a:ext cx="9144000" cy="5143500"/>
          </a:xfrm>
          <a:prstGeom prst="rect">
            <a:avLst/>
          </a:prstGeom>
          <a:noFill/>
          <a:ln w="9525">
            <a:noFill/>
          </a:ln>
        </p:spPr>
      </p:pic>
      <p:pic>
        <p:nvPicPr>
          <p:cNvPr id="19" name="图片 18"/>
          <p:cNvPicPr>
            <a:picLocks noChangeAspect="1"/>
          </p:cNvPicPr>
          <p:nvPr/>
        </p:nvPicPr>
        <p:blipFill>
          <a:blip r:embed="rId2"/>
          <a:stretch>
            <a:fillRect/>
          </a:stretch>
        </p:blipFill>
        <p:spPr>
          <a:xfrm>
            <a:off x="-12700" y="3097213"/>
            <a:ext cx="9144000" cy="1801812"/>
          </a:xfrm>
          <a:prstGeom prst="rect">
            <a:avLst/>
          </a:prstGeom>
          <a:noFill/>
          <a:ln w="9525">
            <a:noFill/>
          </a:ln>
        </p:spPr>
      </p:pic>
      <p:pic>
        <p:nvPicPr>
          <p:cNvPr id="9" name="图片 8"/>
          <p:cNvPicPr>
            <a:picLocks noChangeAspect="1"/>
          </p:cNvPicPr>
          <p:nvPr/>
        </p:nvPicPr>
        <p:blipFill>
          <a:blip r:embed="rId3"/>
          <a:stretch>
            <a:fillRect/>
          </a:stretch>
        </p:blipFill>
        <p:spPr>
          <a:xfrm>
            <a:off x="6923088" y="2152650"/>
            <a:ext cx="2044700" cy="2163763"/>
          </a:xfrm>
          <a:prstGeom prst="rect">
            <a:avLst/>
          </a:prstGeom>
          <a:noFill/>
          <a:ln w="9525">
            <a:noFill/>
          </a:ln>
        </p:spPr>
      </p:pic>
      <p:pic>
        <p:nvPicPr>
          <p:cNvPr id="11" name="图片 10"/>
          <p:cNvPicPr>
            <a:picLocks noChangeAspect="1"/>
          </p:cNvPicPr>
          <p:nvPr/>
        </p:nvPicPr>
        <p:blipFill>
          <a:blip r:embed="rId4"/>
          <a:stretch>
            <a:fillRect/>
          </a:stretch>
        </p:blipFill>
        <p:spPr>
          <a:xfrm>
            <a:off x="0" y="3233738"/>
            <a:ext cx="9131300" cy="1793875"/>
          </a:xfrm>
          <a:prstGeom prst="rect">
            <a:avLst/>
          </a:prstGeom>
          <a:noFill/>
          <a:ln w="9525">
            <a:noFill/>
          </a:ln>
        </p:spPr>
      </p:pic>
      <p:pic>
        <p:nvPicPr>
          <p:cNvPr id="13" name="图片 12"/>
          <p:cNvPicPr>
            <a:picLocks noChangeAspect="1"/>
          </p:cNvPicPr>
          <p:nvPr/>
        </p:nvPicPr>
        <p:blipFill>
          <a:blip r:embed="rId5"/>
          <a:stretch>
            <a:fillRect/>
          </a:stretch>
        </p:blipFill>
        <p:spPr>
          <a:xfrm>
            <a:off x="1352550" y="4230688"/>
            <a:ext cx="6076950" cy="920750"/>
          </a:xfrm>
          <a:prstGeom prst="rect">
            <a:avLst/>
          </a:prstGeom>
          <a:noFill/>
          <a:ln w="9525">
            <a:noFill/>
          </a:ln>
        </p:spPr>
      </p:pic>
      <p:grpSp>
        <p:nvGrpSpPr>
          <p:cNvPr id="2" name="组合 25"/>
          <p:cNvGrpSpPr/>
          <p:nvPr/>
        </p:nvGrpSpPr>
        <p:grpSpPr>
          <a:xfrm>
            <a:off x="0" y="4024313"/>
            <a:ext cx="9144000" cy="1135062"/>
            <a:chOff x="-1" y="5365178"/>
            <a:chExt cx="12192000" cy="1513411"/>
          </a:xfrm>
        </p:grpSpPr>
        <p:pic>
          <p:nvPicPr>
            <p:cNvPr id="30739" name="图片 21"/>
            <p:cNvPicPr>
              <a:picLocks noChangeAspect="1"/>
            </p:cNvPicPr>
            <p:nvPr/>
          </p:nvPicPr>
          <p:blipFill>
            <a:blip r:embed="rId6"/>
            <a:stretch>
              <a:fillRect/>
            </a:stretch>
          </p:blipFill>
          <p:spPr>
            <a:xfrm flipH="1">
              <a:off x="-1" y="5372699"/>
              <a:ext cx="4082143" cy="1505890"/>
            </a:xfrm>
            <a:prstGeom prst="rect">
              <a:avLst/>
            </a:prstGeom>
            <a:noFill/>
            <a:ln w="9525">
              <a:noFill/>
            </a:ln>
          </p:spPr>
        </p:pic>
        <p:pic>
          <p:nvPicPr>
            <p:cNvPr id="30740" name="图片 20"/>
            <p:cNvPicPr>
              <a:picLocks noChangeAspect="1"/>
            </p:cNvPicPr>
            <p:nvPr/>
          </p:nvPicPr>
          <p:blipFill>
            <a:blip r:embed="rId6"/>
            <a:stretch>
              <a:fillRect/>
            </a:stretch>
          </p:blipFill>
          <p:spPr>
            <a:xfrm>
              <a:off x="8109856" y="5365178"/>
              <a:ext cx="4082143" cy="1505890"/>
            </a:xfrm>
            <a:prstGeom prst="rect">
              <a:avLst/>
            </a:prstGeom>
            <a:noFill/>
            <a:ln w="9525">
              <a:noFill/>
            </a:ln>
          </p:spPr>
        </p:pic>
      </p:grpSp>
      <p:pic>
        <p:nvPicPr>
          <p:cNvPr id="15" name="图片 14"/>
          <p:cNvPicPr>
            <a:picLocks noChangeAspect="1"/>
          </p:cNvPicPr>
          <p:nvPr/>
        </p:nvPicPr>
        <p:blipFill>
          <a:blip r:embed="rId7"/>
          <a:stretch>
            <a:fillRect/>
          </a:stretch>
        </p:blipFill>
        <p:spPr>
          <a:xfrm>
            <a:off x="6891338" y="3586163"/>
            <a:ext cx="1949450" cy="1557337"/>
          </a:xfrm>
          <a:prstGeom prst="rect">
            <a:avLst/>
          </a:prstGeom>
          <a:noFill/>
          <a:ln w="9525">
            <a:noFill/>
          </a:ln>
        </p:spPr>
      </p:pic>
      <p:sp>
        <p:nvSpPr>
          <p:cNvPr id="23" name="文本框 22"/>
          <p:cNvSpPr txBox="1"/>
          <p:nvPr/>
        </p:nvSpPr>
        <p:spPr>
          <a:xfrm>
            <a:off x="1417638" y="998538"/>
            <a:ext cx="6134100" cy="307975"/>
          </a:xfrm>
          <a:prstGeom prst="rect">
            <a:avLst/>
          </a:prstGeom>
          <a:solidFill>
            <a:srgbClr val="C00000"/>
          </a:solidFill>
          <a:ln w="9525">
            <a:noFill/>
          </a:ln>
        </p:spPr>
        <p:txBody>
          <a:bodyPr>
            <a:spAutoFit/>
          </a:bodyPr>
          <a:p>
            <a:pPr algn="ctr"/>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广大团员和青年开展学习贯彻习近平新时代中国特色社会主义思想主题教育</a:t>
            </a:r>
            <a:endParaRPr lang="en-US" altLang="zh-CN"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文本框 23"/>
          <p:cNvSpPr txBox="1"/>
          <p:nvPr/>
        </p:nvSpPr>
        <p:spPr>
          <a:xfrm>
            <a:off x="1955800" y="3160713"/>
            <a:ext cx="5037138" cy="369888"/>
          </a:xfrm>
          <a:prstGeom prst="rect">
            <a:avLst/>
          </a:prstGeom>
          <a:noFill/>
        </p:spPr>
        <p:txBody>
          <a:bodyPr>
            <a:spAutoFit/>
          </a:bodyPr>
          <a:lstStyle/>
          <a:p>
            <a:pPr marR="0" algn="ctr" defTabSz="914400">
              <a:buClrTx/>
              <a:buSzTx/>
              <a:buFontTx/>
              <a:buNone/>
              <a:defRPr/>
            </a:pPr>
            <a:r>
              <a:rPr kumimoji="0" lang="en-US" altLang="zh-CN" b="1" kern="1200" cap="none" spc="-113" normalizeH="0" baseline="0" noProof="0" dirty="0" smtClean="0">
                <a:solidFill>
                  <a:srgbClr val="C00000"/>
                </a:solidFill>
                <a:latin typeface="楷体" panose="02010609060101010101" pitchFamily="49" charset="-122"/>
                <a:ea typeface="楷体" panose="02010609060101010101" pitchFamily="49" charset="-122"/>
                <a:cs typeface="+mn-cs"/>
                <a:sym typeface="微软雅黑" panose="020B0503020204020204" pitchFamily="34" charset="-122"/>
              </a:rPr>
              <a:t>2023.12.03</a:t>
            </a:r>
            <a:endParaRPr kumimoji="0" lang="zh-CN" altLang="en-US" b="1" kern="1200" cap="none" spc="-113" normalizeH="0" baseline="0" noProof="0" dirty="0">
              <a:solidFill>
                <a:srgbClr val="C00000"/>
              </a:solidFill>
              <a:latin typeface="楷体" panose="02010609060101010101" pitchFamily="49" charset="-122"/>
              <a:ea typeface="楷体" panose="02010609060101010101" pitchFamily="49" charset="-122"/>
              <a:cs typeface="+mn-cs"/>
              <a:sym typeface="微软雅黑" panose="020B0503020204020204" pitchFamily="34" charset="-122"/>
            </a:endParaRPr>
          </a:p>
        </p:txBody>
      </p:sp>
      <p:grpSp>
        <p:nvGrpSpPr>
          <p:cNvPr id="3" name="组合 32"/>
          <p:cNvGrpSpPr/>
          <p:nvPr/>
        </p:nvGrpSpPr>
        <p:grpSpPr>
          <a:xfrm>
            <a:off x="2247900" y="2647950"/>
            <a:ext cx="4279900" cy="368300"/>
            <a:chOff x="2790518" y="4160085"/>
            <a:chExt cx="5705599" cy="492296"/>
          </a:xfrm>
        </p:grpSpPr>
        <p:grpSp>
          <p:nvGrpSpPr>
            <p:cNvPr id="30735" name="组合 30"/>
            <p:cNvGrpSpPr/>
            <p:nvPr/>
          </p:nvGrpSpPr>
          <p:grpSpPr>
            <a:xfrm>
              <a:off x="2790518" y="4351122"/>
              <a:ext cx="5705599" cy="55364"/>
              <a:chOff x="2790518" y="4351122"/>
              <a:chExt cx="5705599" cy="55364"/>
            </a:xfrm>
          </p:grpSpPr>
          <p:cxnSp>
            <p:nvCxnSpPr>
              <p:cNvPr id="29" name="直接连接符 28"/>
              <p:cNvCxnSpPr/>
              <p:nvPr/>
            </p:nvCxnSpPr>
            <p:spPr>
              <a:xfrm>
                <a:off x="2790518" y="4351062"/>
                <a:ext cx="177982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716292" y="4406233"/>
                <a:ext cx="17798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2" name="文本框 31"/>
            <p:cNvSpPr txBox="1"/>
            <p:nvPr/>
          </p:nvSpPr>
          <p:spPr>
            <a:xfrm>
              <a:off x="4396806" y="4160085"/>
              <a:ext cx="2723703" cy="492296"/>
            </a:xfrm>
            <a:prstGeom prst="rect">
              <a:avLst/>
            </a:prstGeom>
            <a:noFill/>
          </p:spPr>
          <p:txBody>
            <a:bodyPr>
              <a:spAutoFit/>
            </a:bodyPr>
            <a:lstStyle/>
            <a:p>
              <a:pPr marR="0" algn="ctr" defTabSz="914400">
                <a:buClrTx/>
                <a:buSzTx/>
                <a:buFontTx/>
                <a:buNone/>
                <a:defRPr/>
              </a:pPr>
              <a:r>
                <a:rPr kumimoji="0" lang="zh-CN" altLang="en-US" kern="1200" cap="none" spc="-113" normalizeH="0" baseline="0" noProof="0" dirty="0">
                  <a:solidFill>
                    <a:srgbClr val="C00000"/>
                  </a:solidFill>
                  <a:latin typeface="微软雅黑" panose="020B0503020204020204" pitchFamily="34" charset="-122"/>
                  <a:ea typeface="微软雅黑" panose="020B0503020204020204" pitchFamily="34" charset="-122"/>
                  <a:cs typeface="+mn-cs"/>
                  <a:sym typeface="微软雅黑" panose="020B0503020204020204" pitchFamily="34" charset="-122"/>
                </a:rPr>
                <a:t>★★★★★</a:t>
              </a:r>
              <a:endParaRPr kumimoji="0" lang="zh-CN" altLang="en-US" kern="1200" cap="none" spc="-113" normalizeH="0" baseline="0" noProof="0" dirty="0">
                <a:solidFill>
                  <a:srgbClr val="C00000"/>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pic>
        <p:nvPicPr>
          <p:cNvPr id="30732" name="图片 16"/>
          <p:cNvPicPr>
            <a:picLocks noChangeAspect="1"/>
          </p:cNvPicPr>
          <p:nvPr/>
        </p:nvPicPr>
        <p:blipFill>
          <a:blip r:embed="rId8"/>
          <a:stretch>
            <a:fillRect/>
          </a:stretch>
        </p:blipFill>
        <p:spPr>
          <a:xfrm>
            <a:off x="7205663" y="193675"/>
            <a:ext cx="1479550" cy="765175"/>
          </a:xfrm>
          <a:prstGeom prst="rect">
            <a:avLst/>
          </a:prstGeom>
          <a:noFill/>
          <a:ln w="9525">
            <a:noFill/>
          </a:ln>
        </p:spPr>
      </p:pic>
      <p:sp>
        <p:nvSpPr>
          <p:cNvPr id="40" name="文本框 39"/>
          <p:cNvSpPr txBox="1"/>
          <p:nvPr/>
        </p:nvSpPr>
        <p:spPr>
          <a:xfrm>
            <a:off x="322263" y="1522413"/>
            <a:ext cx="8535987" cy="522287"/>
          </a:xfrm>
          <a:prstGeom prst="rect">
            <a:avLst/>
          </a:prstGeom>
          <a:noFill/>
          <a:ln w="9525">
            <a:noFill/>
          </a:ln>
        </p:spPr>
        <p:txBody>
          <a:bodyPr>
            <a:spAutoFit/>
          </a:bodyPr>
          <a:p>
            <a:pPr algn="ctr"/>
            <a:r>
              <a:rPr lang="en-US" altLang="zh-CN" sz="2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2023</a:t>
            </a:r>
            <a:r>
              <a:rPr lang="zh-CN" altLang="en-US" sz="2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年团员和青年主题教育</a:t>
            </a:r>
            <a:r>
              <a:rPr lang="en-US" altLang="zh-CN" sz="2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“挺膺担当”</a:t>
            </a:r>
            <a:endParaRPr lang="zh-CN" altLang="en-US" sz="2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34" name="文本框 5"/>
          <p:cNvSpPr txBox="1"/>
          <p:nvPr/>
        </p:nvSpPr>
        <p:spPr>
          <a:xfrm>
            <a:off x="1643063" y="2181225"/>
            <a:ext cx="5819775" cy="339725"/>
          </a:xfrm>
          <a:prstGeom prst="rect">
            <a:avLst/>
          </a:prstGeom>
          <a:noFill/>
          <a:ln w="9525">
            <a:noFill/>
          </a:ln>
        </p:spPr>
        <p:txBody>
          <a:bodyPr>
            <a:spAutoFit/>
          </a:bodyPr>
          <a:p>
            <a:r>
              <a:rPr lang="zh-CN" altLang="en-US" sz="1600" dirty="0">
                <a:latin typeface="微软雅黑" panose="020B0503020204020204" pitchFamily="34" charset="-122"/>
                <a:ea typeface="微软雅黑" panose="020B0503020204020204" pitchFamily="34" charset="-122"/>
              </a:rPr>
              <a:t>“思想旗帜”、“坚强核心”、“强国复兴”、</a:t>
            </a:r>
            <a:r>
              <a:rPr lang="zh-CN" altLang="en-US" sz="1600" b="1" dirty="0">
                <a:latin typeface="微软雅黑" panose="020B0503020204020204" pitchFamily="34" charset="-122"/>
                <a:ea typeface="微软雅黑" panose="020B0503020204020204" pitchFamily="34" charset="-122"/>
              </a:rPr>
              <a:t>“挺膺担当”</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p:transition spd="slow"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par>
                          <p:cTn id="34" fill="hold">
                            <p:stCondLst>
                              <p:cond delay="4000"/>
                            </p:stCondLst>
                            <p:childTnLst>
                              <p:par>
                                <p:cTn id="35" presetID="22" presetClass="entr" presetSubtype="4"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par>
                          <p:cTn id="38" fill="hold">
                            <p:stCondLst>
                              <p:cond delay="4500"/>
                            </p:stCondLst>
                            <p:childTnLst>
                              <p:par>
                                <p:cTn id="39" presetID="16" presetClass="entr" presetSubtype="21"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图片 6"/>
          <p:cNvPicPr>
            <a:picLocks noChangeAspect="1"/>
          </p:cNvPicPr>
          <p:nvPr/>
        </p:nvPicPr>
        <p:blipFill>
          <a:blip r:embed="rId1"/>
          <a:stretch>
            <a:fillRect/>
          </a:stretch>
        </p:blipFill>
        <p:spPr>
          <a:xfrm>
            <a:off x="0" y="0"/>
            <a:ext cx="9144000" cy="5143500"/>
          </a:xfrm>
          <a:prstGeom prst="rect">
            <a:avLst/>
          </a:prstGeom>
          <a:noFill/>
          <a:ln w="9525">
            <a:noFill/>
          </a:ln>
        </p:spPr>
      </p:pic>
      <p:sp>
        <p:nvSpPr>
          <p:cNvPr id="2" name="矩形 1"/>
          <p:cNvSpPr/>
          <p:nvPr/>
        </p:nvSpPr>
        <p:spPr>
          <a:xfrm>
            <a:off x="649288" y="522288"/>
            <a:ext cx="7845425" cy="35591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 name="组合 2"/>
          <p:cNvGrpSpPr/>
          <p:nvPr/>
        </p:nvGrpSpPr>
        <p:grpSpPr>
          <a:xfrm>
            <a:off x="3927996" y="466446"/>
            <a:ext cx="734968" cy="666420"/>
            <a:chOff x="5931964" y="3363838"/>
            <a:chExt cx="734968" cy="666422"/>
          </a:xfrm>
          <a:solidFill>
            <a:srgbClr val="C00000"/>
          </a:solidFill>
        </p:grpSpPr>
        <p:sp>
          <p:nvSpPr>
            <p:cNvPr id="4" name="椭圆 3"/>
            <p:cNvSpPr/>
            <p:nvPr/>
          </p:nvSpPr>
          <p:spPr>
            <a:xfrm>
              <a:off x="5978009" y="3363838"/>
              <a:ext cx="648072" cy="648072"/>
            </a:xfrm>
            <a:prstGeom prst="ellipse">
              <a:avLst/>
            </a:prstGeom>
            <a:grpFill/>
            <a:ln w="12700" cap="flat" cmpd="sng" algn="ctr">
              <a:solidFill>
                <a:srgbClr val="FEDBA5"/>
              </a:solidFill>
              <a:prstDash val="solid"/>
              <a:miter lim="800000"/>
            </a:ln>
            <a:effec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30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5" name="矩形 4"/>
            <p:cNvSpPr/>
            <p:nvPr/>
          </p:nvSpPr>
          <p:spPr>
            <a:xfrm>
              <a:off x="5931964" y="3385098"/>
              <a:ext cx="734968" cy="645162"/>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rPr>
                <a:t>回</a:t>
              </a:r>
              <a:endPar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grpSp>
      <p:grpSp>
        <p:nvGrpSpPr>
          <p:cNvPr id="6" name="组合 5"/>
          <p:cNvGrpSpPr/>
          <p:nvPr/>
        </p:nvGrpSpPr>
        <p:grpSpPr>
          <a:xfrm>
            <a:off x="4695476" y="466454"/>
            <a:ext cx="734968" cy="666410"/>
            <a:chOff x="6699444" y="3363838"/>
            <a:chExt cx="734968" cy="666411"/>
          </a:xfrm>
          <a:solidFill>
            <a:srgbClr val="C00000"/>
          </a:solidFill>
        </p:grpSpPr>
        <p:sp>
          <p:nvSpPr>
            <p:cNvPr id="8" name="椭圆 7"/>
            <p:cNvSpPr/>
            <p:nvPr/>
          </p:nvSpPr>
          <p:spPr>
            <a:xfrm>
              <a:off x="6732240" y="3363838"/>
              <a:ext cx="648072" cy="648072"/>
            </a:xfrm>
            <a:prstGeom prst="ellipse">
              <a:avLst/>
            </a:prstGeom>
            <a:grpFill/>
            <a:ln w="12700" cap="flat" cmpd="sng" algn="ctr">
              <a:noFill/>
              <a:prstDash val="solid"/>
              <a:miter lim="800000"/>
            </a:ln>
            <a:effec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30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9" name="矩形 8"/>
            <p:cNvSpPr/>
            <p:nvPr/>
          </p:nvSpPr>
          <p:spPr>
            <a:xfrm>
              <a:off x="6699444" y="3385088"/>
              <a:ext cx="734968" cy="645161"/>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rPr>
                <a:t>顾</a:t>
              </a:r>
              <a:endPar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grpSp>
      <p:sp>
        <p:nvSpPr>
          <p:cNvPr id="16" name="文本框 3"/>
          <p:cNvSpPr txBox="1"/>
          <p:nvPr/>
        </p:nvSpPr>
        <p:spPr>
          <a:xfrm>
            <a:off x="1216660" y="1218248"/>
            <a:ext cx="6888163" cy="2861310"/>
          </a:xfrm>
          <a:prstGeom prst="rect">
            <a:avLst/>
          </a:prstGeom>
          <a:noFill/>
          <a:ln w="9525">
            <a:noFill/>
          </a:ln>
        </p:spPr>
        <p:txBody>
          <a:bodyPr>
            <a:spAutoFit/>
          </a:bodyPr>
          <a:p>
            <a:pPr indent="269875" algn="just">
              <a:lnSpc>
                <a:spcPct val="150000"/>
              </a:lnSpc>
              <a:buNone/>
            </a:pPr>
            <a:r>
              <a:rPr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专题 1：</a:t>
            </a:r>
            <a:r>
              <a:rPr sz="1500" dirty="0">
                <a:solidFill>
                  <a:srgbClr val="C0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思想旗帜</a:t>
            </a:r>
            <a:r>
              <a:rPr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。学习</a:t>
            </a:r>
            <a:r>
              <a:rPr sz="1500" dirty="0">
                <a:solidFill>
                  <a:srgbClr val="C0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习近平新时代中国特色社会主义思想的核心要义</a:t>
            </a:r>
            <a:r>
              <a:rPr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，重点围绕“两个结合”、“六个必须坚持”、“十个明确”、“十四个坚持”、“十三个方面成就”等开展学习研讨，不断增进对党的创新理论的政治认同、思想认同、理论认同、情感认同。</a:t>
            </a:r>
            <a:endParaRPr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indent="269875" algn="just">
              <a:lnSpc>
                <a:spcPct val="150000"/>
              </a:lnSpc>
              <a:buNone/>
            </a:pPr>
            <a:r>
              <a:rPr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专题 2：</a:t>
            </a:r>
            <a:r>
              <a:rPr sz="1500" dirty="0">
                <a:solidFill>
                  <a:srgbClr val="C0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坚强核心</a:t>
            </a:r>
            <a:r>
              <a:rPr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。学习感悟在以习近平同志为核心的党中央坚强领导下、在习近平新时代中国特色社会主义思想科学指引下，新时代党和国家事业</a:t>
            </a:r>
            <a:r>
              <a:rPr sz="1500" dirty="0">
                <a:solidFill>
                  <a:srgbClr val="C0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取得的历史性成就、发生的历史性变革</a:t>
            </a:r>
            <a:r>
              <a:rPr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a:t>
            </a:r>
            <a:r>
              <a:rPr sz="1500" dirty="0">
                <a:solidFill>
                  <a:srgbClr val="C0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深刻领悟“两个确立”的决定性意义</a:t>
            </a:r>
            <a:r>
              <a:rPr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，增强“四个意识”、坚定“四个自信”、做到“两个维护”。</a:t>
            </a:r>
            <a:endParaRPr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pic>
        <p:nvPicPr>
          <p:cNvPr id="17" name="图片 16"/>
          <p:cNvPicPr>
            <a:picLocks noChangeAspect="1"/>
          </p:cNvPicPr>
          <p:nvPr/>
        </p:nvPicPr>
        <p:blipFill>
          <a:blip r:embed="rId2"/>
          <a:stretch>
            <a:fillRect/>
          </a:stretch>
        </p:blipFill>
        <p:spPr>
          <a:xfrm>
            <a:off x="7283450" y="3540125"/>
            <a:ext cx="1860550" cy="1060450"/>
          </a:xfrm>
          <a:prstGeom prst="rect">
            <a:avLst/>
          </a:prstGeom>
          <a:noFill/>
          <a:ln w="9525">
            <a:noFill/>
          </a:ln>
        </p:spPr>
      </p:pic>
      <p:pic>
        <p:nvPicPr>
          <p:cNvPr id="18" name="图片 17"/>
          <p:cNvPicPr>
            <a:picLocks noChangeAspect="1"/>
          </p:cNvPicPr>
          <p:nvPr/>
        </p:nvPicPr>
        <p:blipFill>
          <a:blip r:embed="rId3"/>
          <a:stretch>
            <a:fillRect/>
          </a:stretch>
        </p:blipFill>
        <p:spPr>
          <a:xfrm>
            <a:off x="88900" y="3451225"/>
            <a:ext cx="9144000" cy="1644650"/>
          </a:xfrm>
          <a:prstGeom prst="rect">
            <a:avLst/>
          </a:prstGeom>
          <a:noFill/>
          <a:ln w="9525">
            <a:noFill/>
          </a:ln>
        </p:spPr>
      </p:pic>
      <p:pic>
        <p:nvPicPr>
          <p:cNvPr id="20" name="图片 19"/>
          <p:cNvPicPr>
            <a:picLocks noChangeAspect="1"/>
          </p:cNvPicPr>
          <p:nvPr/>
        </p:nvPicPr>
        <p:blipFill>
          <a:blip r:embed="rId4"/>
          <a:stretch>
            <a:fillRect/>
          </a:stretch>
        </p:blipFill>
        <p:spPr>
          <a:xfrm>
            <a:off x="0" y="4165600"/>
            <a:ext cx="9144000" cy="977900"/>
          </a:xfrm>
          <a:prstGeom prst="rect">
            <a:avLst/>
          </a:prstGeom>
          <a:noFill/>
          <a:ln w="9525">
            <a:noFill/>
          </a:ln>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49" presetClass="entr" presetSubtype="0" decel="10000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750" fill="hold"/>
                                        <p:tgtEl>
                                          <p:spTgt spid="3"/>
                                        </p:tgtEl>
                                        <p:attrNameLst>
                                          <p:attrName>ppt_w</p:attrName>
                                        </p:attrNameLst>
                                      </p:cBhvr>
                                      <p:tavLst>
                                        <p:tav tm="0">
                                          <p:val>
                                            <p:fltVal val="0.000000"/>
                                          </p:val>
                                        </p:tav>
                                        <p:tav tm="100000">
                                          <p:val>
                                            <p:strVal val="#ppt_w"/>
                                          </p:val>
                                        </p:tav>
                                      </p:tavLst>
                                    </p:anim>
                                    <p:anim calcmode="lin" valueType="num">
                                      <p:cBhvr>
                                        <p:cTn id="25" dur="750" fill="hold"/>
                                        <p:tgtEl>
                                          <p:spTgt spid="3"/>
                                        </p:tgtEl>
                                        <p:attrNameLst>
                                          <p:attrName>ppt_h</p:attrName>
                                        </p:attrNameLst>
                                      </p:cBhvr>
                                      <p:tavLst>
                                        <p:tav tm="0">
                                          <p:val>
                                            <p:fltVal val="0.000000"/>
                                          </p:val>
                                        </p:tav>
                                        <p:tav tm="100000">
                                          <p:val>
                                            <p:strVal val="#ppt_h"/>
                                          </p:val>
                                        </p:tav>
                                      </p:tavLst>
                                    </p:anim>
                                    <p:anim calcmode="lin" valueType="num">
                                      <p:cBhvr>
                                        <p:cTn id="26" dur="750" fill="hold"/>
                                        <p:tgtEl>
                                          <p:spTgt spid="3"/>
                                        </p:tgtEl>
                                        <p:attrNameLst>
                                          <p:attrName>style.rotation</p:attrName>
                                        </p:attrNameLst>
                                      </p:cBhvr>
                                      <p:tavLst>
                                        <p:tav tm="0">
                                          <p:val>
                                            <p:fltVal val="360.000000"/>
                                          </p:val>
                                        </p:tav>
                                        <p:tav tm="100000">
                                          <p:val>
                                            <p:fltVal val="0.000000"/>
                                          </p:val>
                                        </p:tav>
                                      </p:tavLst>
                                    </p:anim>
                                    <p:animEffect transition="in" filter="fade">
                                      <p:cBhvr>
                                        <p:cTn id="27" dur="750"/>
                                        <p:tgtEl>
                                          <p:spTgt spid="3"/>
                                        </p:tgtEl>
                                      </p:cBhvr>
                                    </p:animEffect>
                                  </p:childTnLst>
                                </p:cTn>
                              </p:par>
                              <p:par>
                                <p:cTn id="28" presetID="49" presetClass="entr" presetSubtype="0" decel="100000" fill="hold" nodeType="withEffect">
                                  <p:stCondLst>
                                    <p:cond delay="450"/>
                                  </p:stCondLst>
                                  <p:childTnLst>
                                    <p:set>
                                      <p:cBhvr>
                                        <p:cTn id="29" dur="1" fill="hold">
                                          <p:stCondLst>
                                            <p:cond delay="0"/>
                                          </p:stCondLst>
                                        </p:cTn>
                                        <p:tgtEl>
                                          <p:spTgt spid="6"/>
                                        </p:tgtEl>
                                        <p:attrNameLst>
                                          <p:attrName>style.visibility</p:attrName>
                                        </p:attrNameLst>
                                      </p:cBhvr>
                                      <p:to>
                                        <p:strVal val="visible"/>
                                      </p:to>
                                    </p:set>
                                    <p:anim calcmode="lin" valueType="num">
                                      <p:cBhvr>
                                        <p:cTn id="30" dur="750" fill="hold"/>
                                        <p:tgtEl>
                                          <p:spTgt spid="6"/>
                                        </p:tgtEl>
                                        <p:attrNameLst>
                                          <p:attrName>ppt_w</p:attrName>
                                        </p:attrNameLst>
                                      </p:cBhvr>
                                      <p:tavLst>
                                        <p:tav tm="0">
                                          <p:val>
                                            <p:fltVal val="0.000000"/>
                                          </p:val>
                                        </p:tav>
                                        <p:tav tm="100000">
                                          <p:val>
                                            <p:strVal val="#ppt_w"/>
                                          </p:val>
                                        </p:tav>
                                      </p:tavLst>
                                    </p:anim>
                                    <p:anim calcmode="lin" valueType="num">
                                      <p:cBhvr>
                                        <p:cTn id="31" dur="750" fill="hold"/>
                                        <p:tgtEl>
                                          <p:spTgt spid="6"/>
                                        </p:tgtEl>
                                        <p:attrNameLst>
                                          <p:attrName>ppt_h</p:attrName>
                                        </p:attrNameLst>
                                      </p:cBhvr>
                                      <p:tavLst>
                                        <p:tav tm="0">
                                          <p:val>
                                            <p:fltVal val="0.000000"/>
                                          </p:val>
                                        </p:tav>
                                        <p:tav tm="100000">
                                          <p:val>
                                            <p:strVal val="#ppt_h"/>
                                          </p:val>
                                        </p:tav>
                                      </p:tavLst>
                                    </p:anim>
                                    <p:anim calcmode="lin" valueType="num">
                                      <p:cBhvr>
                                        <p:cTn id="32" dur="750" fill="hold"/>
                                        <p:tgtEl>
                                          <p:spTgt spid="6"/>
                                        </p:tgtEl>
                                        <p:attrNameLst>
                                          <p:attrName>style.rotation</p:attrName>
                                        </p:attrNameLst>
                                      </p:cBhvr>
                                      <p:tavLst>
                                        <p:tav tm="0">
                                          <p:val>
                                            <p:fltVal val="360.000000"/>
                                          </p:val>
                                        </p:tav>
                                        <p:tav tm="100000">
                                          <p:val>
                                            <p:fltVal val="0.000000"/>
                                          </p:val>
                                        </p:tav>
                                      </p:tavLst>
                                    </p:anim>
                                    <p:animEffect transition="in" filter="fade">
                                      <p:cBhvr>
                                        <p:cTn id="33" dur="750"/>
                                        <p:tgtEl>
                                          <p:spTgt spid="6"/>
                                        </p:tgtEl>
                                      </p:cBhvr>
                                    </p:animEffec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图片 6"/>
          <p:cNvPicPr>
            <a:picLocks noChangeAspect="1"/>
          </p:cNvPicPr>
          <p:nvPr/>
        </p:nvPicPr>
        <p:blipFill>
          <a:blip r:embed="rId1"/>
          <a:stretch>
            <a:fillRect/>
          </a:stretch>
        </p:blipFill>
        <p:spPr>
          <a:xfrm>
            <a:off x="0" y="0"/>
            <a:ext cx="9144000" cy="5143500"/>
          </a:xfrm>
          <a:prstGeom prst="rect">
            <a:avLst/>
          </a:prstGeom>
          <a:noFill/>
          <a:ln w="9525">
            <a:noFill/>
          </a:ln>
        </p:spPr>
      </p:pic>
      <p:sp>
        <p:nvSpPr>
          <p:cNvPr id="2" name="矩形 1"/>
          <p:cNvSpPr/>
          <p:nvPr/>
        </p:nvSpPr>
        <p:spPr>
          <a:xfrm>
            <a:off x="649288" y="522288"/>
            <a:ext cx="7845425" cy="35591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 name="组合 2"/>
          <p:cNvGrpSpPr/>
          <p:nvPr/>
        </p:nvGrpSpPr>
        <p:grpSpPr>
          <a:xfrm>
            <a:off x="3927996" y="466446"/>
            <a:ext cx="734968" cy="666420"/>
            <a:chOff x="5931964" y="3363838"/>
            <a:chExt cx="734968" cy="666422"/>
          </a:xfrm>
          <a:solidFill>
            <a:srgbClr val="C00000"/>
          </a:solidFill>
        </p:grpSpPr>
        <p:sp>
          <p:nvSpPr>
            <p:cNvPr id="4" name="椭圆 3"/>
            <p:cNvSpPr/>
            <p:nvPr/>
          </p:nvSpPr>
          <p:spPr>
            <a:xfrm>
              <a:off x="5978009" y="3363838"/>
              <a:ext cx="648072" cy="648072"/>
            </a:xfrm>
            <a:prstGeom prst="ellipse">
              <a:avLst/>
            </a:prstGeom>
            <a:grpFill/>
            <a:ln w="12700" cap="flat" cmpd="sng" algn="ctr">
              <a:solidFill>
                <a:srgbClr val="FEDBA5"/>
              </a:solidFill>
              <a:prstDash val="solid"/>
              <a:miter lim="800000"/>
            </a:ln>
            <a:effec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30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5" name="矩形 4"/>
            <p:cNvSpPr/>
            <p:nvPr/>
          </p:nvSpPr>
          <p:spPr>
            <a:xfrm>
              <a:off x="5931964" y="3385098"/>
              <a:ext cx="734968" cy="645162"/>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rPr>
                <a:t>回</a:t>
              </a:r>
              <a:endPar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grpSp>
      <p:grpSp>
        <p:nvGrpSpPr>
          <p:cNvPr id="6" name="组合 5"/>
          <p:cNvGrpSpPr/>
          <p:nvPr/>
        </p:nvGrpSpPr>
        <p:grpSpPr>
          <a:xfrm>
            <a:off x="4695476" y="466454"/>
            <a:ext cx="734968" cy="666410"/>
            <a:chOff x="6699444" y="3363838"/>
            <a:chExt cx="734968" cy="666411"/>
          </a:xfrm>
          <a:solidFill>
            <a:srgbClr val="C00000"/>
          </a:solidFill>
        </p:grpSpPr>
        <p:sp>
          <p:nvSpPr>
            <p:cNvPr id="8" name="椭圆 7"/>
            <p:cNvSpPr/>
            <p:nvPr/>
          </p:nvSpPr>
          <p:spPr>
            <a:xfrm>
              <a:off x="6732240" y="3363838"/>
              <a:ext cx="648072" cy="648072"/>
            </a:xfrm>
            <a:prstGeom prst="ellipse">
              <a:avLst/>
            </a:prstGeom>
            <a:grpFill/>
            <a:ln w="12700" cap="flat" cmpd="sng" algn="ctr">
              <a:noFill/>
              <a:prstDash val="solid"/>
              <a:miter lim="800000"/>
            </a:ln>
            <a:effec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30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9" name="矩形 8"/>
            <p:cNvSpPr/>
            <p:nvPr/>
          </p:nvSpPr>
          <p:spPr>
            <a:xfrm>
              <a:off x="6699444" y="3385088"/>
              <a:ext cx="734968" cy="645161"/>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rPr>
                <a:t>顾</a:t>
              </a:r>
              <a:endPar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grpSp>
      <p:sp>
        <p:nvSpPr>
          <p:cNvPr id="16" name="文本框 3"/>
          <p:cNvSpPr txBox="1"/>
          <p:nvPr/>
        </p:nvSpPr>
        <p:spPr>
          <a:xfrm>
            <a:off x="1149350" y="1589088"/>
            <a:ext cx="6888163" cy="1476375"/>
          </a:xfrm>
          <a:prstGeom prst="rect">
            <a:avLst/>
          </a:prstGeom>
          <a:noFill/>
          <a:ln w="9525">
            <a:noFill/>
          </a:ln>
        </p:spPr>
        <p:txBody>
          <a:bodyPr>
            <a:spAutoFit/>
          </a:bodyPr>
          <a:p>
            <a:pPr indent="269875" algn="just">
              <a:lnSpc>
                <a:spcPct val="150000"/>
              </a:lnSpc>
              <a:buNone/>
            </a:pPr>
            <a:r>
              <a:rPr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专题 3：</a:t>
            </a:r>
            <a:r>
              <a:rPr sz="1500" dirty="0">
                <a:solidFill>
                  <a:srgbClr val="C0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强国复兴</a:t>
            </a:r>
            <a:r>
              <a:rPr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。深入学习党的二十大关于全面建成社会主义现代化强国、</a:t>
            </a:r>
            <a:r>
              <a:rPr sz="1500" dirty="0">
                <a:solidFill>
                  <a:srgbClr val="C0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以中国式现代化全面推进中华民族伟大复兴</a:t>
            </a:r>
            <a:r>
              <a:rPr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的战略部署和习近平总书记的相关重要论述，学习了解新时代新征程党和国家事业发展的目标任务，深刻理解中国式现代化是强国建设、民族复兴的唯一正确道路。</a:t>
            </a:r>
            <a:endParaRPr sz="15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pic>
        <p:nvPicPr>
          <p:cNvPr id="17" name="图片 16"/>
          <p:cNvPicPr>
            <a:picLocks noChangeAspect="1"/>
          </p:cNvPicPr>
          <p:nvPr/>
        </p:nvPicPr>
        <p:blipFill>
          <a:blip r:embed="rId2"/>
          <a:stretch>
            <a:fillRect/>
          </a:stretch>
        </p:blipFill>
        <p:spPr>
          <a:xfrm>
            <a:off x="7283450" y="3540125"/>
            <a:ext cx="1860550" cy="1060450"/>
          </a:xfrm>
          <a:prstGeom prst="rect">
            <a:avLst/>
          </a:prstGeom>
          <a:noFill/>
          <a:ln w="9525">
            <a:noFill/>
          </a:ln>
        </p:spPr>
      </p:pic>
      <p:pic>
        <p:nvPicPr>
          <p:cNvPr id="18" name="图片 17"/>
          <p:cNvPicPr>
            <a:picLocks noChangeAspect="1"/>
          </p:cNvPicPr>
          <p:nvPr/>
        </p:nvPicPr>
        <p:blipFill>
          <a:blip r:embed="rId3"/>
          <a:stretch>
            <a:fillRect/>
          </a:stretch>
        </p:blipFill>
        <p:spPr>
          <a:xfrm>
            <a:off x="88900" y="3451225"/>
            <a:ext cx="9144000" cy="1644650"/>
          </a:xfrm>
          <a:prstGeom prst="rect">
            <a:avLst/>
          </a:prstGeom>
          <a:noFill/>
          <a:ln w="9525">
            <a:noFill/>
          </a:ln>
        </p:spPr>
      </p:pic>
      <p:pic>
        <p:nvPicPr>
          <p:cNvPr id="20" name="图片 19"/>
          <p:cNvPicPr>
            <a:picLocks noChangeAspect="1"/>
          </p:cNvPicPr>
          <p:nvPr/>
        </p:nvPicPr>
        <p:blipFill>
          <a:blip r:embed="rId4"/>
          <a:stretch>
            <a:fillRect/>
          </a:stretch>
        </p:blipFill>
        <p:spPr>
          <a:xfrm>
            <a:off x="0" y="4165600"/>
            <a:ext cx="9144000" cy="977900"/>
          </a:xfrm>
          <a:prstGeom prst="rect">
            <a:avLst/>
          </a:prstGeom>
          <a:noFill/>
          <a:ln w="9525">
            <a:noFill/>
          </a:ln>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49" presetClass="entr" presetSubtype="0" decel="10000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750" fill="hold"/>
                                        <p:tgtEl>
                                          <p:spTgt spid="3"/>
                                        </p:tgtEl>
                                        <p:attrNameLst>
                                          <p:attrName>ppt_w</p:attrName>
                                        </p:attrNameLst>
                                      </p:cBhvr>
                                      <p:tavLst>
                                        <p:tav tm="0">
                                          <p:val>
                                            <p:fltVal val="0.000000"/>
                                          </p:val>
                                        </p:tav>
                                        <p:tav tm="100000">
                                          <p:val>
                                            <p:strVal val="#ppt_w"/>
                                          </p:val>
                                        </p:tav>
                                      </p:tavLst>
                                    </p:anim>
                                    <p:anim calcmode="lin" valueType="num">
                                      <p:cBhvr>
                                        <p:cTn id="25" dur="750" fill="hold"/>
                                        <p:tgtEl>
                                          <p:spTgt spid="3"/>
                                        </p:tgtEl>
                                        <p:attrNameLst>
                                          <p:attrName>ppt_h</p:attrName>
                                        </p:attrNameLst>
                                      </p:cBhvr>
                                      <p:tavLst>
                                        <p:tav tm="0">
                                          <p:val>
                                            <p:fltVal val="0.000000"/>
                                          </p:val>
                                        </p:tav>
                                        <p:tav tm="100000">
                                          <p:val>
                                            <p:strVal val="#ppt_h"/>
                                          </p:val>
                                        </p:tav>
                                      </p:tavLst>
                                    </p:anim>
                                    <p:anim calcmode="lin" valueType="num">
                                      <p:cBhvr>
                                        <p:cTn id="26" dur="750" fill="hold"/>
                                        <p:tgtEl>
                                          <p:spTgt spid="3"/>
                                        </p:tgtEl>
                                        <p:attrNameLst>
                                          <p:attrName>style.rotation</p:attrName>
                                        </p:attrNameLst>
                                      </p:cBhvr>
                                      <p:tavLst>
                                        <p:tav tm="0">
                                          <p:val>
                                            <p:fltVal val="360.000000"/>
                                          </p:val>
                                        </p:tav>
                                        <p:tav tm="100000">
                                          <p:val>
                                            <p:fltVal val="0.000000"/>
                                          </p:val>
                                        </p:tav>
                                      </p:tavLst>
                                    </p:anim>
                                    <p:animEffect transition="in" filter="fade">
                                      <p:cBhvr>
                                        <p:cTn id="27" dur="750"/>
                                        <p:tgtEl>
                                          <p:spTgt spid="3"/>
                                        </p:tgtEl>
                                      </p:cBhvr>
                                    </p:animEffect>
                                  </p:childTnLst>
                                </p:cTn>
                              </p:par>
                              <p:par>
                                <p:cTn id="28" presetID="49" presetClass="entr" presetSubtype="0" decel="100000" fill="hold" nodeType="withEffect">
                                  <p:stCondLst>
                                    <p:cond delay="450"/>
                                  </p:stCondLst>
                                  <p:childTnLst>
                                    <p:set>
                                      <p:cBhvr>
                                        <p:cTn id="29" dur="1" fill="hold">
                                          <p:stCondLst>
                                            <p:cond delay="0"/>
                                          </p:stCondLst>
                                        </p:cTn>
                                        <p:tgtEl>
                                          <p:spTgt spid="6"/>
                                        </p:tgtEl>
                                        <p:attrNameLst>
                                          <p:attrName>style.visibility</p:attrName>
                                        </p:attrNameLst>
                                      </p:cBhvr>
                                      <p:to>
                                        <p:strVal val="visible"/>
                                      </p:to>
                                    </p:set>
                                    <p:anim calcmode="lin" valueType="num">
                                      <p:cBhvr>
                                        <p:cTn id="30" dur="750" fill="hold"/>
                                        <p:tgtEl>
                                          <p:spTgt spid="6"/>
                                        </p:tgtEl>
                                        <p:attrNameLst>
                                          <p:attrName>ppt_w</p:attrName>
                                        </p:attrNameLst>
                                      </p:cBhvr>
                                      <p:tavLst>
                                        <p:tav tm="0">
                                          <p:val>
                                            <p:fltVal val="0.000000"/>
                                          </p:val>
                                        </p:tav>
                                        <p:tav tm="100000">
                                          <p:val>
                                            <p:strVal val="#ppt_w"/>
                                          </p:val>
                                        </p:tav>
                                      </p:tavLst>
                                    </p:anim>
                                    <p:anim calcmode="lin" valueType="num">
                                      <p:cBhvr>
                                        <p:cTn id="31" dur="750" fill="hold"/>
                                        <p:tgtEl>
                                          <p:spTgt spid="6"/>
                                        </p:tgtEl>
                                        <p:attrNameLst>
                                          <p:attrName>ppt_h</p:attrName>
                                        </p:attrNameLst>
                                      </p:cBhvr>
                                      <p:tavLst>
                                        <p:tav tm="0">
                                          <p:val>
                                            <p:fltVal val="0.000000"/>
                                          </p:val>
                                        </p:tav>
                                        <p:tav tm="100000">
                                          <p:val>
                                            <p:strVal val="#ppt_h"/>
                                          </p:val>
                                        </p:tav>
                                      </p:tavLst>
                                    </p:anim>
                                    <p:anim calcmode="lin" valueType="num">
                                      <p:cBhvr>
                                        <p:cTn id="32" dur="750" fill="hold"/>
                                        <p:tgtEl>
                                          <p:spTgt spid="6"/>
                                        </p:tgtEl>
                                        <p:attrNameLst>
                                          <p:attrName>style.rotation</p:attrName>
                                        </p:attrNameLst>
                                      </p:cBhvr>
                                      <p:tavLst>
                                        <p:tav tm="0">
                                          <p:val>
                                            <p:fltVal val="360.000000"/>
                                          </p:val>
                                        </p:tav>
                                        <p:tav tm="100000">
                                          <p:val>
                                            <p:fltVal val="0.000000"/>
                                          </p:val>
                                        </p:tav>
                                      </p:tavLst>
                                    </p:anim>
                                    <p:animEffect transition="in" filter="fade">
                                      <p:cBhvr>
                                        <p:cTn id="33" dur="750"/>
                                        <p:tgtEl>
                                          <p:spTgt spid="6"/>
                                        </p:tgtEl>
                                      </p:cBhvr>
                                    </p:animEffec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图片 6"/>
          <p:cNvPicPr>
            <a:picLocks noChangeAspect="1"/>
          </p:cNvPicPr>
          <p:nvPr/>
        </p:nvPicPr>
        <p:blipFill>
          <a:blip r:embed="rId1"/>
          <a:stretch>
            <a:fillRect/>
          </a:stretch>
        </p:blipFill>
        <p:spPr>
          <a:xfrm>
            <a:off x="0" y="0"/>
            <a:ext cx="9144000" cy="5143500"/>
          </a:xfrm>
          <a:prstGeom prst="rect">
            <a:avLst/>
          </a:prstGeom>
          <a:noFill/>
          <a:ln w="9525">
            <a:noFill/>
          </a:ln>
        </p:spPr>
      </p:pic>
      <p:pic>
        <p:nvPicPr>
          <p:cNvPr id="28" name="图片 27"/>
          <p:cNvPicPr>
            <a:picLocks noChangeAspect="1"/>
          </p:cNvPicPr>
          <p:nvPr/>
        </p:nvPicPr>
        <p:blipFill>
          <a:blip r:embed="rId2"/>
          <a:stretch>
            <a:fillRect/>
          </a:stretch>
        </p:blipFill>
        <p:spPr>
          <a:xfrm>
            <a:off x="0" y="4165600"/>
            <a:ext cx="9144000" cy="977900"/>
          </a:xfrm>
          <a:prstGeom prst="rect">
            <a:avLst/>
          </a:prstGeom>
          <a:noFill/>
          <a:ln w="9525">
            <a:noFill/>
          </a:ln>
        </p:spPr>
      </p:pic>
      <p:pic>
        <p:nvPicPr>
          <p:cNvPr id="34" name="图片 33"/>
          <p:cNvPicPr>
            <a:picLocks noChangeAspect="1"/>
          </p:cNvPicPr>
          <p:nvPr/>
        </p:nvPicPr>
        <p:blipFill>
          <a:blip r:embed="rId3"/>
          <a:stretch>
            <a:fillRect/>
          </a:stretch>
        </p:blipFill>
        <p:spPr>
          <a:xfrm>
            <a:off x="619125" y="3679825"/>
            <a:ext cx="7905750" cy="1455738"/>
          </a:xfrm>
          <a:prstGeom prst="rect">
            <a:avLst/>
          </a:prstGeom>
          <a:noFill/>
          <a:ln w="9525">
            <a:noFill/>
          </a:ln>
        </p:spPr>
      </p:pic>
      <p:pic>
        <p:nvPicPr>
          <p:cNvPr id="35" name="图片 34"/>
          <p:cNvPicPr>
            <a:picLocks noChangeAspect="1"/>
          </p:cNvPicPr>
          <p:nvPr/>
        </p:nvPicPr>
        <p:blipFill>
          <a:blip r:embed="rId4"/>
          <a:stretch>
            <a:fillRect/>
          </a:stretch>
        </p:blipFill>
        <p:spPr>
          <a:xfrm>
            <a:off x="0" y="3811588"/>
            <a:ext cx="9144000" cy="1331912"/>
          </a:xfrm>
          <a:prstGeom prst="rect">
            <a:avLst/>
          </a:prstGeom>
          <a:noFill/>
          <a:ln w="9525">
            <a:noFill/>
          </a:ln>
        </p:spPr>
      </p:pic>
      <p:pic>
        <p:nvPicPr>
          <p:cNvPr id="36" name="图片 35"/>
          <p:cNvPicPr>
            <a:picLocks noChangeAspect="1"/>
          </p:cNvPicPr>
          <p:nvPr/>
        </p:nvPicPr>
        <p:blipFill>
          <a:blip r:embed="rId5"/>
          <a:stretch>
            <a:fillRect/>
          </a:stretch>
        </p:blipFill>
        <p:spPr>
          <a:xfrm>
            <a:off x="138113" y="3629025"/>
            <a:ext cx="947737" cy="1557338"/>
          </a:xfrm>
          <a:prstGeom prst="rect">
            <a:avLst/>
          </a:prstGeom>
          <a:noFill/>
          <a:ln w="9525">
            <a:noFill/>
          </a:ln>
        </p:spPr>
      </p:pic>
      <p:pic>
        <p:nvPicPr>
          <p:cNvPr id="37" name="图片 36"/>
          <p:cNvPicPr>
            <a:picLocks noChangeAspect="1"/>
          </p:cNvPicPr>
          <p:nvPr/>
        </p:nvPicPr>
        <p:blipFill>
          <a:blip r:embed="rId6"/>
          <a:srcRect t="-2794" r="-2666"/>
          <a:stretch>
            <a:fillRect/>
          </a:stretch>
        </p:blipFill>
        <p:spPr>
          <a:xfrm>
            <a:off x="7993063" y="3586163"/>
            <a:ext cx="1012825" cy="1557337"/>
          </a:xfrm>
          <a:prstGeom prst="rect">
            <a:avLst/>
          </a:prstGeom>
          <a:noFill/>
          <a:ln w="9525">
            <a:noFill/>
          </a:ln>
        </p:spPr>
      </p:pic>
      <p:sp>
        <p:nvSpPr>
          <p:cNvPr id="38" name="文本框 37"/>
          <p:cNvSpPr txBox="1"/>
          <p:nvPr/>
        </p:nvSpPr>
        <p:spPr>
          <a:xfrm>
            <a:off x="1033463" y="868363"/>
            <a:ext cx="1628775" cy="2308225"/>
          </a:xfrm>
          <a:prstGeom prst="rect">
            <a:avLst/>
          </a:prstGeom>
          <a:noFill/>
        </p:spPr>
        <p:txBody>
          <a:bodyPr>
            <a:spAutoFit/>
          </a:bodyPr>
          <a:lstStyle/>
          <a:p>
            <a:pPr marR="0" algn="ctr" defTabSz="685800" eaLnBrk="1" fontAlgn="auto" hangingPunct="1">
              <a:spcBef>
                <a:spcPts val="0"/>
              </a:spcBef>
              <a:spcAft>
                <a:spcPts val="0"/>
              </a:spcAft>
              <a:buClrTx/>
              <a:buSzTx/>
              <a:buFontTx/>
              <a:buNone/>
              <a:defRPr/>
            </a:pPr>
            <a:r>
              <a:rPr kumimoji="0" lang="zh-CN" altLang="en-US" sz="7200" b="1" kern="1200" cap="none" spc="-75" normalizeH="0" baseline="0" noProof="0" dirty="0">
                <a:solidFill>
                  <a:srgbClr val="C00000"/>
                </a:solidFill>
                <a:latin typeface="微软雅黑" panose="020B0503020204020204" pitchFamily="34" charset="-122"/>
                <a:ea typeface="微软雅黑" panose="020B0503020204020204" pitchFamily="34" charset="-122"/>
                <a:cs typeface="+mn-ea"/>
                <a:sym typeface="+mn-lt"/>
              </a:rPr>
              <a:t>目</a:t>
            </a:r>
            <a:endParaRPr kumimoji="0" lang="en-US" altLang="zh-CN" sz="7200" b="1" kern="1200" cap="none" spc="-75" normalizeH="0" baseline="0" noProof="0" dirty="0">
              <a:solidFill>
                <a:srgbClr val="C00000"/>
              </a:solidFill>
              <a:latin typeface="微软雅黑" panose="020B0503020204020204" pitchFamily="34" charset="-122"/>
              <a:ea typeface="微软雅黑" panose="020B0503020204020204" pitchFamily="34" charset="-122"/>
              <a:cs typeface="+mn-ea"/>
              <a:sym typeface="+mn-lt"/>
            </a:endParaRPr>
          </a:p>
          <a:p>
            <a:pPr marR="0" algn="ctr" defTabSz="685800" eaLnBrk="1" fontAlgn="auto" hangingPunct="1">
              <a:spcBef>
                <a:spcPts val="0"/>
              </a:spcBef>
              <a:spcAft>
                <a:spcPts val="0"/>
              </a:spcAft>
              <a:buClrTx/>
              <a:buSzTx/>
              <a:buFontTx/>
              <a:buNone/>
              <a:defRPr/>
            </a:pPr>
            <a:r>
              <a:rPr kumimoji="0" lang="zh-CN" altLang="en-US" sz="7200" b="1" kern="1200" cap="none" spc="-75" normalizeH="0" baseline="0" noProof="0" dirty="0">
                <a:solidFill>
                  <a:srgbClr val="C00000"/>
                </a:solidFill>
                <a:latin typeface="微软雅黑" panose="020B0503020204020204" pitchFamily="34" charset="-122"/>
                <a:ea typeface="微软雅黑" panose="020B0503020204020204" pitchFamily="34" charset="-122"/>
                <a:cs typeface="+mn-ea"/>
                <a:sym typeface="+mn-lt"/>
              </a:rPr>
              <a:t>录</a:t>
            </a:r>
            <a:endParaRPr kumimoji="0" lang="zh-CN" altLang="zh-CN" sz="7200" b="1" kern="1200" cap="none" spc="-75" normalizeH="0" baseline="0" noProof="0"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39" name="椭圆 38"/>
          <p:cNvSpPr/>
          <p:nvPr/>
        </p:nvSpPr>
        <p:spPr>
          <a:xfrm>
            <a:off x="3254375" y="1754188"/>
            <a:ext cx="481013" cy="482600"/>
          </a:xfrm>
          <a:prstGeom prst="ellipse">
            <a:avLst/>
          </a:prstGeom>
          <a:solidFill>
            <a:srgbClr val="C0000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7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2</a:t>
            </a:r>
            <a:endParaRPr kumimoji="0" lang="zh-CN" altLang="en-US" sz="27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0" name="矩形: 圆角 45"/>
          <p:cNvSpPr/>
          <p:nvPr/>
        </p:nvSpPr>
        <p:spPr>
          <a:xfrm>
            <a:off x="3927475" y="1754188"/>
            <a:ext cx="3810000" cy="473075"/>
          </a:xfrm>
          <a:prstGeom prst="roundRect">
            <a:avLst>
              <a:gd name="adj" fmla="val 50000"/>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16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习近平总书记对青年一代的殷切希望和重要要求</a:t>
            </a:r>
            <a:endParaRPr kumimoji="1" lang="zh-CN" altLang="en-US" sz="16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1" name="椭圆 40"/>
          <p:cNvSpPr/>
          <p:nvPr/>
        </p:nvSpPr>
        <p:spPr>
          <a:xfrm>
            <a:off x="3254375" y="2616200"/>
            <a:ext cx="481013" cy="482600"/>
          </a:xfrm>
          <a:prstGeom prst="ellipse">
            <a:avLst/>
          </a:prstGeom>
          <a:solidFill>
            <a:srgbClr val="C0000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7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3</a:t>
            </a:r>
            <a:endParaRPr kumimoji="0" lang="zh-CN" altLang="en-US" sz="27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2" name="矩形: 圆角 45"/>
          <p:cNvSpPr/>
          <p:nvPr/>
        </p:nvSpPr>
        <p:spPr>
          <a:xfrm>
            <a:off x="3927475" y="2616200"/>
            <a:ext cx="3810000" cy="473075"/>
          </a:xfrm>
          <a:prstGeom prst="roundRect">
            <a:avLst>
              <a:gd name="adj" fmla="val 50000"/>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16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争做有理想、敢担当、能吃苦、肯奋斗的新时代好青年</a:t>
            </a:r>
            <a:endParaRPr kumimoji="1" lang="zh-CN" altLang="en-US" sz="16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3" name="椭圆 42"/>
          <p:cNvSpPr/>
          <p:nvPr/>
        </p:nvSpPr>
        <p:spPr>
          <a:xfrm>
            <a:off x="3254375" y="927100"/>
            <a:ext cx="481013" cy="482600"/>
          </a:xfrm>
          <a:prstGeom prst="ellipse">
            <a:avLst/>
          </a:prstGeom>
          <a:solidFill>
            <a:srgbClr val="C0000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7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1</a:t>
            </a:r>
            <a:endParaRPr kumimoji="0" lang="zh-CN" altLang="en-US" sz="27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4" name="矩形: 圆角 45"/>
          <p:cNvSpPr/>
          <p:nvPr/>
        </p:nvSpPr>
        <p:spPr>
          <a:xfrm>
            <a:off x="3927475" y="938213"/>
            <a:ext cx="3810000" cy="471488"/>
          </a:xfrm>
          <a:prstGeom prst="roundRect">
            <a:avLst>
              <a:gd name="adj" fmla="val 50000"/>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16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习近平总书记关于青年工作的重要思想</a:t>
            </a:r>
            <a:endParaRPr kumimoji="1" lang="zh-CN" altLang="en-US" sz="16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000000"/>
                                          </p:val>
                                        </p:tav>
                                        <p:tav tm="100000">
                                          <p:val>
                                            <p:strVal val="#ppt_w"/>
                                          </p:val>
                                        </p:tav>
                                      </p:tavLst>
                                    </p:anim>
                                    <p:anim calcmode="lin" valueType="num">
                                      <p:cBhvr>
                                        <p:cTn id="32" dur="500" fill="hold"/>
                                        <p:tgtEl>
                                          <p:spTgt spid="38"/>
                                        </p:tgtEl>
                                        <p:attrNameLst>
                                          <p:attrName>ppt_h</p:attrName>
                                        </p:attrNameLst>
                                      </p:cBhvr>
                                      <p:tavLst>
                                        <p:tav tm="0">
                                          <p:val>
                                            <p:fltVal val="0.000000"/>
                                          </p:val>
                                        </p:tav>
                                        <p:tav tm="100000">
                                          <p:val>
                                            <p:strVal val="#ppt_h"/>
                                          </p:val>
                                        </p:tav>
                                      </p:tavLst>
                                    </p:anim>
                                    <p:animEffect transition="in" filter="fade">
                                      <p:cBhvr>
                                        <p:cTn id="33" dur="500"/>
                                        <p:tgtEl>
                                          <p:spTgt spid="38"/>
                                        </p:tgtEl>
                                      </p:cBhvr>
                                    </p:animEffect>
                                  </p:childTnLst>
                                </p:cTn>
                              </p:par>
                            </p:childTnLst>
                          </p:cTn>
                        </p:par>
                        <p:par>
                          <p:cTn id="34" fill="hold">
                            <p:stCondLst>
                              <p:cond delay="4000"/>
                            </p:stCondLst>
                            <p:childTnLst>
                              <p:par>
                                <p:cTn id="35" presetID="49" presetClass="entr" presetSubtype="0" decel="100000"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1000" fill="hold"/>
                                        <p:tgtEl>
                                          <p:spTgt spid="43"/>
                                        </p:tgtEl>
                                        <p:attrNameLst>
                                          <p:attrName>ppt_w</p:attrName>
                                        </p:attrNameLst>
                                      </p:cBhvr>
                                      <p:tavLst>
                                        <p:tav tm="0">
                                          <p:val>
                                            <p:fltVal val="0.000000"/>
                                          </p:val>
                                        </p:tav>
                                        <p:tav tm="100000">
                                          <p:val>
                                            <p:strVal val="#ppt_w"/>
                                          </p:val>
                                        </p:tav>
                                      </p:tavLst>
                                    </p:anim>
                                    <p:anim calcmode="lin" valueType="num">
                                      <p:cBhvr>
                                        <p:cTn id="38" dur="1000" fill="hold"/>
                                        <p:tgtEl>
                                          <p:spTgt spid="43"/>
                                        </p:tgtEl>
                                        <p:attrNameLst>
                                          <p:attrName>ppt_h</p:attrName>
                                        </p:attrNameLst>
                                      </p:cBhvr>
                                      <p:tavLst>
                                        <p:tav tm="0">
                                          <p:val>
                                            <p:fltVal val="0.000000"/>
                                          </p:val>
                                        </p:tav>
                                        <p:tav tm="100000">
                                          <p:val>
                                            <p:strVal val="#ppt_h"/>
                                          </p:val>
                                        </p:tav>
                                      </p:tavLst>
                                    </p:anim>
                                    <p:anim calcmode="lin" valueType="num">
                                      <p:cBhvr>
                                        <p:cTn id="39" dur="1000" fill="hold"/>
                                        <p:tgtEl>
                                          <p:spTgt spid="43"/>
                                        </p:tgtEl>
                                        <p:attrNameLst>
                                          <p:attrName>style.rotation</p:attrName>
                                        </p:attrNameLst>
                                      </p:cBhvr>
                                      <p:tavLst>
                                        <p:tav tm="0">
                                          <p:val>
                                            <p:fltVal val="360.000000"/>
                                          </p:val>
                                        </p:tav>
                                        <p:tav tm="100000">
                                          <p:val>
                                            <p:fltVal val="0.000000"/>
                                          </p:val>
                                        </p:tav>
                                      </p:tavLst>
                                    </p:anim>
                                    <p:animEffect transition="in" filter="fade">
                                      <p:cBhvr>
                                        <p:cTn id="40" dur="1000"/>
                                        <p:tgtEl>
                                          <p:spTgt spid="43"/>
                                        </p:tgtEl>
                                      </p:cBhvr>
                                    </p:animEffect>
                                  </p:childTnLst>
                                </p:cTn>
                              </p:par>
                              <p:par>
                                <p:cTn id="41" presetID="22" presetClass="entr" presetSubtype="8"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1000"/>
                                        <p:tgtEl>
                                          <p:spTgt spid="44"/>
                                        </p:tgtEl>
                                      </p:cBhvr>
                                    </p:animEffect>
                                  </p:childTnLst>
                                </p:cTn>
                              </p:par>
                            </p:childTnLst>
                          </p:cTn>
                        </p:par>
                        <p:par>
                          <p:cTn id="44" fill="hold">
                            <p:stCondLst>
                              <p:cond delay="5000"/>
                            </p:stCondLst>
                            <p:childTnLst>
                              <p:par>
                                <p:cTn id="45" presetID="49" presetClass="entr" presetSubtype="0" decel="10000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1000" fill="hold"/>
                                        <p:tgtEl>
                                          <p:spTgt spid="39"/>
                                        </p:tgtEl>
                                        <p:attrNameLst>
                                          <p:attrName>ppt_w</p:attrName>
                                        </p:attrNameLst>
                                      </p:cBhvr>
                                      <p:tavLst>
                                        <p:tav tm="0">
                                          <p:val>
                                            <p:fltVal val="0.000000"/>
                                          </p:val>
                                        </p:tav>
                                        <p:tav tm="100000">
                                          <p:val>
                                            <p:strVal val="#ppt_w"/>
                                          </p:val>
                                        </p:tav>
                                      </p:tavLst>
                                    </p:anim>
                                    <p:anim calcmode="lin" valueType="num">
                                      <p:cBhvr>
                                        <p:cTn id="48" dur="1000" fill="hold"/>
                                        <p:tgtEl>
                                          <p:spTgt spid="39"/>
                                        </p:tgtEl>
                                        <p:attrNameLst>
                                          <p:attrName>ppt_h</p:attrName>
                                        </p:attrNameLst>
                                      </p:cBhvr>
                                      <p:tavLst>
                                        <p:tav tm="0">
                                          <p:val>
                                            <p:fltVal val="0.000000"/>
                                          </p:val>
                                        </p:tav>
                                        <p:tav tm="100000">
                                          <p:val>
                                            <p:strVal val="#ppt_h"/>
                                          </p:val>
                                        </p:tav>
                                      </p:tavLst>
                                    </p:anim>
                                    <p:anim calcmode="lin" valueType="num">
                                      <p:cBhvr>
                                        <p:cTn id="49" dur="1000" fill="hold"/>
                                        <p:tgtEl>
                                          <p:spTgt spid="39"/>
                                        </p:tgtEl>
                                        <p:attrNameLst>
                                          <p:attrName>style.rotation</p:attrName>
                                        </p:attrNameLst>
                                      </p:cBhvr>
                                      <p:tavLst>
                                        <p:tav tm="0">
                                          <p:val>
                                            <p:fltVal val="360.000000"/>
                                          </p:val>
                                        </p:tav>
                                        <p:tav tm="100000">
                                          <p:val>
                                            <p:fltVal val="0.000000"/>
                                          </p:val>
                                        </p:tav>
                                      </p:tavLst>
                                    </p:anim>
                                    <p:animEffect transition="in" filter="fade">
                                      <p:cBhvr>
                                        <p:cTn id="50" dur="1000"/>
                                        <p:tgtEl>
                                          <p:spTgt spid="39"/>
                                        </p:tgtEl>
                                      </p:cBhvr>
                                    </p:animEffect>
                                  </p:childTnLst>
                                </p:cTn>
                              </p:par>
                              <p:par>
                                <p:cTn id="51" presetID="22" presetClass="entr" presetSubtype="8"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1000"/>
                                        <p:tgtEl>
                                          <p:spTgt spid="40"/>
                                        </p:tgtEl>
                                      </p:cBhvr>
                                    </p:animEffect>
                                  </p:childTnLst>
                                </p:cTn>
                              </p:par>
                            </p:childTnLst>
                          </p:cTn>
                        </p:par>
                        <p:par>
                          <p:cTn id="54" fill="hold">
                            <p:stCondLst>
                              <p:cond delay="6000"/>
                            </p:stCondLst>
                            <p:childTnLst>
                              <p:par>
                                <p:cTn id="55" presetID="49" presetClass="entr" presetSubtype="0" decel="100000"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1000" fill="hold"/>
                                        <p:tgtEl>
                                          <p:spTgt spid="41"/>
                                        </p:tgtEl>
                                        <p:attrNameLst>
                                          <p:attrName>ppt_w</p:attrName>
                                        </p:attrNameLst>
                                      </p:cBhvr>
                                      <p:tavLst>
                                        <p:tav tm="0">
                                          <p:val>
                                            <p:fltVal val="0.000000"/>
                                          </p:val>
                                        </p:tav>
                                        <p:tav tm="100000">
                                          <p:val>
                                            <p:strVal val="#ppt_w"/>
                                          </p:val>
                                        </p:tav>
                                      </p:tavLst>
                                    </p:anim>
                                    <p:anim calcmode="lin" valueType="num">
                                      <p:cBhvr>
                                        <p:cTn id="58" dur="1000" fill="hold"/>
                                        <p:tgtEl>
                                          <p:spTgt spid="41"/>
                                        </p:tgtEl>
                                        <p:attrNameLst>
                                          <p:attrName>ppt_h</p:attrName>
                                        </p:attrNameLst>
                                      </p:cBhvr>
                                      <p:tavLst>
                                        <p:tav tm="0">
                                          <p:val>
                                            <p:fltVal val="0.000000"/>
                                          </p:val>
                                        </p:tav>
                                        <p:tav tm="100000">
                                          <p:val>
                                            <p:strVal val="#ppt_h"/>
                                          </p:val>
                                        </p:tav>
                                      </p:tavLst>
                                    </p:anim>
                                    <p:anim calcmode="lin" valueType="num">
                                      <p:cBhvr>
                                        <p:cTn id="59" dur="1000" fill="hold"/>
                                        <p:tgtEl>
                                          <p:spTgt spid="41"/>
                                        </p:tgtEl>
                                        <p:attrNameLst>
                                          <p:attrName>style.rotation</p:attrName>
                                        </p:attrNameLst>
                                      </p:cBhvr>
                                      <p:tavLst>
                                        <p:tav tm="0">
                                          <p:val>
                                            <p:fltVal val="360.000000"/>
                                          </p:val>
                                        </p:tav>
                                        <p:tav tm="100000">
                                          <p:val>
                                            <p:fltVal val="0.000000"/>
                                          </p:val>
                                        </p:tav>
                                      </p:tavLst>
                                    </p:anim>
                                    <p:animEffect transition="in" filter="fade">
                                      <p:cBhvr>
                                        <p:cTn id="60" dur="1000"/>
                                        <p:tgtEl>
                                          <p:spTgt spid="41"/>
                                        </p:tgtEl>
                                      </p:cBhvr>
                                    </p:animEffect>
                                  </p:childTnLst>
                                </p:cTn>
                              </p:par>
                              <p:par>
                                <p:cTn id="61" presetID="22" presetClass="entr" presetSubtype="8"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left)">
                                      <p:cBhvr>
                                        <p:cTn id="63"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P spid="41"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图片 6"/>
          <p:cNvPicPr>
            <a:picLocks noChangeAspect="1"/>
          </p:cNvPicPr>
          <p:nvPr/>
        </p:nvPicPr>
        <p:blipFill>
          <a:blip r:embed="rId1"/>
          <a:stretch>
            <a:fillRect/>
          </a:stretch>
        </p:blipFill>
        <p:spPr>
          <a:xfrm>
            <a:off x="0" y="0"/>
            <a:ext cx="9144000" cy="5143500"/>
          </a:xfrm>
          <a:prstGeom prst="rect">
            <a:avLst/>
          </a:prstGeom>
          <a:noFill/>
          <a:ln w="9525">
            <a:noFill/>
          </a:ln>
        </p:spPr>
      </p:pic>
      <p:pic>
        <p:nvPicPr>
          <p:cNvPr id="21" name="图片 20"/>
          <p:cNvPicPr>
            <a:picLocks noChangeAspect="1"/>
          </p:cNvPicPr>
          <p:nvPr/>
        </p:nvPicPr>
        <p:blipFill>
          <a:blip r:embed="rId2"/>
          <a:stretch>
            <a:fillRect/>
          </a:stretch>
        </p:blipFill>
        <p:spPr>
          <a:xfrm>
            <a:off x="-6350" y="3351213"/>
            <a:ext cx="9156700" cy="1792287"/>
          </a:xfrm>
          <a:prstGeom prst="rect">
            <a:avLst/>
          </a:prstGeom>
          <a:noFill/>
          <a:ln w="9525">
            <a:noFill/>
          </a:ln>
        </p:spPr>
      </p:pic>
      <p:pic>
        <p:nvPicPr>
          <p:cNvPr id="17" name="图片 16"/>
          <p:cNvPicPr>
            <a:picLocks noChangeAspect="1"/>
          </p:cNvPicPr>
          <p:nvPr/>
        </p:nvPicPr>
        <p:blipFill>
          <a:blip r:embed="rId3"/>
          <a:stretch>
            <a:fillRect/>
          </a:stretch>
        </p:blipFill>
        <p:spPr>
          <a:xfrm>
            <a:off x="6507163" y="2789238"/>
            <a:ext cx="2636837" cy="2354262"/>
          </a:xfrm>
          <a:prstGeom prst="rect">
            <a:avLst/>
          </a:prstGeom>
          <a:noFill/>
          <a:ln w="9525">
            <a:noFill/>
          </a:ln>
        </p:spPr>
      </p:pic>
      <p:pic>
        <p:nvPicPr>
          <p:cNvPr id="20" name="图片 19"/>
          <p:cNvPicPr>
            <a:picLocks noChangeAspect="1"/>
          </p:cNvPicPr>
          <p:nvPr/>
        </p:nvPicPr>
        <p:blipFill>
          <a:blip r:embed="rId4"/>
          <a:stretch>
            <a:fillRect/>
          </a:stretch>
        </p:blipFill>
        <p:spPr>
          <a:xfrm>
            <a:off x="4184650" y="4449763"/>
            <a:ext cx="774700" cy="693737"/>
          </a:xfrm>
          <a:prstGeom prst="rect">
            <a:avLst/>
          </a:prstGeom>
          <a:noFill/>
          <a:ln w="9525">
            <a:noFill/>
          </a:ln>
        </p:spPr>
      </p:pic>
      <p:grpSp>
        <p:nvGrpSpPr>
          <p:cNvPr id="4" name="组合 21"/>
          <p:cNvGrpSpPr/>
          <p:nvPr/>
        </p:nvGrpSpPr>
        <p:grpSpPr>
          <a:xfrm>
            <a:off x="3427413" y="1196975"/>
            <a:ext cx="714375" cy="595313"/>
            <a:chOff x="5340162" y="1399744"/>
            <a:chExt cx="453153" cy="376191"/>
          </a:xfrm>
        </p:grpSpPr>
        <p:grpSp>
          <p:nvGrpSpPr>
            <p:cNvPr id="4132" name="组合 22"/>
            <p:cNvGrpSpPr>
              <a:grpSpLocks noChangeAspect="1"/>
            </p:cNvGrpSpPr>
            <p:nvPr/>
          </p:nvGrpSpPr>
          <p:grpSpPr>
            <a:xfrm>
              <a:off x="5375999" y="1399744"/>
              <a:ext cx="376191" cy="376191"/>
              <a:chOff x="2481002" y="609600"/>
              <a:chExt cx="618067" cy="618067"/>
            </a:xfrm>
          </p:grpSpPr>
          <p:sp>
            <p:nvSpPr>
              <p:cNvPr id="4134" name="矩形 24"/>
              <p:cNvSpPr/>
              <p:nvPr/>
            </p:nvSpPr>
            <p:spPr>
              <a:xfrm>
                <a:off x="2481002" y="609600"/>
                <a:ext cx="618067" cy="618067"/>
              </a:xfrm>
              <a:prstGeom prst="rect">
                <a:avLst/>
              </a:prstGeom>
              <a:noFill/>
              <a:ln w="12700" cap="flat" cmpd="sng">
                <a:solidFill>
                  <a:srgbClr val="C00000"/>
                </a:solidFill>
                <a:prstDash val="solid"/>
                <a:round/>
                <a:headEnd type="none" w="med" len="med"/>
                <a:tailEnd type="none" w="med" len="med"/>
              </a:ln>
            </p:spPr>
            <p:txBody>
              <a:bodyPr lIns="68580" tIns="34290" rIns="68580" bIns="34290"/>
              <a:p>
                <a:pPr algn="ctr" defTabSz="685800" eaLnBrk="1" hangingPunct="1">
                  <a:buNone/>
                </a:pPr>
                <a:endParaRPr lang="zh-CN" altLang="en-US" sz="2100" dirty="0">
                  <a:solidFill>
                    <a:srgbClr val="C00000"/>
                  </a:solidFill>
                  <a:latin typeface="微软雅黑" panose="020B0503020204020204" pitchFamily="34" charset="-122"/>
                  <a:ea typeface="微软雅黑" panose="020B0503020204020204" pitchFamily="34" charset="-122"/>
                </a:endParaRPr>
              </a:p>
            </p:txBody>
          </p:sp>
          <p:cxnSp>
            <p:nvCxnSpPr>
              <p:cNvPr id="4135" name="直接连接符 25"/>
              <p:cNvCxnSpPr/>
              <p:nvPr/>
            </p:nvCxnSpPr>
            <p:spPr>
              <a:xfrm>
                <a:off x="2790035" y="609600"/>
                <a:ext cx="0" cy="54000"/>
              </a:xfrm>
              <a:prstGeom prst="line">
                <a:avLst/>
              </a:prstGeom>
              <a:ln w="12700" cap="flat" cmpd="sng">
                <a:solidFill>
                  <a:srgbClr val="C00000"/>
                </a:solidFill>
                <a:prstDash val="solid"/>
                <a:headEnd type="none" w="med" len="med"/>
                <a:tailEnd type="none" w="med" len="med"/>
              </a:ln>
            </p:spPr>
          </p:cxnSp>
          <p:cxnSp>
            <p:nvCxnSpPr>
              <p:cNvPr id="4136" name="直接连接符 26"/>
              <p:cNvCxnSpPr/>
              <p:nvPr/>
            </p:nvCxnSpPr>
            <p:spPr>
              <a:xfrm>
                <a:off x="2790035" y="1173667"/>
                <a:ext cx="0" cy="54000"/>
              </a:xfrm>
              <a:prstGeom prst="line">
                <a:avLst/>
              </a:prstGeom>
              <a:ln w="12700" cap="flat" cmpd="sng">
                <a:solidFill>
                  <a:srgbClr val="C00000"/>
                </a:solidFill>
                <a:prstDash val="solid"/>
                <a:headEnd type="none" w="med" len="med"/>
                <a:tailEnd type="none" w="med" len="med"/>
              </a:ln>
            </p:spPr>
          </p:cxnSp>
          <p:cxnSp>
            <p:nvCxnSpPr>
              <p:cNvPr id="4137" name="直接连接符 28"/>
              <p:cNvCxnSpPr/>
              <p:nvPr/>
            </p:nvCxnSpPr>
            <p:spPr>
              <a:xfrm>
                <a:off x="3045069" y="918633"/>
                <a:ext cx="54000" cy="0"/>
              </a:xfrm>
              <a:prstGeom prst="line">
                <a:avLst/>
              </a:prstGeom>
              <a:ln w="12700" cap="flat" cmpd="sng">
                <a:solidFill>
                  <a:srgbClr val="C00000"/>
                </a:solidFill>
                <a:prstDash val="solid"/>
                <a:headEnd type="none" w="med" len="med"/>
                <a:tailEnd type="none" w="med" len="med"/>
              </a:ln>
            </p:spPr>
          </p:cxnSp>
          <p:cxnSp>
            <p:nvCxnSpPr>
              <p:cNvPr id="4138" name="直接连接符 29"/>
              <p:cNvCxnSpPr/>
              <p:nvPr/>
            </p:nvCxnSpPr>
            <p:spPr>
              <a:xfrm>
                <a:off x="2481002" y="918633"/>
                <a:ext cx="54000" cy="0"/>
              </a:xfrm>
              <a:prstGeom prst="line">
                <a:avLst/>
              </a:prstGeom>
              <a:ln w="12700" cap="flat" cmpd="sng">
                <a:solidFill>
                  <a:srgbClr val="C00000"/>
                </a:solidFill>
                <a:prstDash val="solid"/>
                <a:headEnd type="none" w="med" len="med"/>
                <a:tailEnd type="none" w="med" len="med"/>
              </a:ln>
            </p:spPr>
          </p:cxnSp>
        </p:grpSp>
        <p:sp>
          <p:nvSpPr>
            <p:cNvPr id="4133" name="TextBox 37"/>
            <p:cNvSpPr/>
            <p:nvPr/>
          </p:nvSpPr>
          <p:spPr>
            <a:xfrm>
              <a:off x="5340162" y="1416439"/>
              <a:ext cx="453153" cy="335331"/>
            </a:xfrm>
            <a:prstGeom prst="rect">
              <a:avLst/>
            </a:prstGeom>
            <a:noFill/>
            <a:ln w="9525">
              <a:noFill/>
            </a:ln>
          </p:spPr>
          <p:txBody>
            <a:bodyPr lIns="68577" tIns="34289" rIns="68577" bIns="34289">
              <a:spAutoFit/>
            </a:bodyPr>
            <a:p>
              <a:pPr algn="ctr">
                <a:buNone/>
              </a:pPr>
              <a:r>
                <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rPr>
                <a:t>第</a:t>
              </a:r>
              <a:endPar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grpSp>
      <p:cxnSp>
        <p:nvCxnSpPr>
          <p:cNvPr id="31" name="直接连接符 30"/>
          <p:cNvCxnSpPr/>
          <p:nvPr/>
        </p:nvCxnSpPr>
        <p:spPr>
          <a:xfrm>
            <a:off x="2112963" y="3368675"/>
            <a:ext cx="54864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 name="组合 31"/>
          <p:cNvGrpSpPr/>
          <p:nvPr/>
        </p:nvGrpSpPr>
        <p:grpSpPr>
          <a:xfrm>
            <a:off x="1737813" y="2040878"/>
            <a:ext cx="6012334" cy="261663"/>
            <a:chOff x="1511300" y="3091656"/>
            <a:chExt cx="5320086" cy="268288"/>
          </a:xfrm>
          <a:solidFill>
            <a:srgbClr val="C00000"/>
          </a:solidFill>
        </p:grpSpPr>
        <p:grpSp>
          <p:nvGrpSpPr>
            <p:cNvPr id="7" name="组合 32"/>
            <p:cNvGrpSpPr/>
            <p:nvPr/>
          </p:nvGrpSpPr>
          <p:grpSpPr>
            <a:xfrm>
              <a:off x="1511300" y="3225800"/>
              <a:ext cx="5320086" cy="0"/>
              <a:chOff x="1511300" y="3225800"/>
              <a:chExt cx="5320086" cy="0"/>
            </a:xfrm>
            <a:grpFill/>
          </p:grpSpPr>
          <p:cxnSp>
            <p:nvCxnSpPr>
              <p:cNvPr id="53" name="直接连接符 52"/>
              <p:cNvCxnSpPr/>
              <p:nvPr/>
            </p:nvCxnSpPr>
            <p:spPr>
              <a:xfrm>
                <a:off x="1511300" y="3225800"/>
                <a:ext cx="198000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4851386" y="3225800"/>
                <a:ext cx="198000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8" name="组合 44"/>
            <p:cNvGrpSpPr/>
            <p:nvPr/>
          </p:nvGrpSpPr>
          <p:grpSpPr>
            <a:xfrm>
              <a:off x="3688952" y="3091656"/>
              <a:ext cx="964782" cy="268288"/>
              <a:chOff x="3771104" y="3091656"/>
              <a:chExt cx="964782" cy="268288"/>
            </a:xfrm>
            <a:grpFill/>
          </p:grpSpPr>
          <p:sp>
            <p:nvSpPr>
              <p:cNvPr id="46" name="星形: 五角 50"/>
              <p:cNvSpPr/>
              <p:nvPr/>
            </p:nvSpPr>
            <p:spPr>
              <a:xfrm>
                <a:off x="4123719" y="3091656"/>
                <a:ext cx="268288" cy="268288"/>
              </a:xfrm>
              <a:prstGeom prst="star5">
                <a:avLst>
                  <a:gd name="adj" fmla="val 25303"/>
                  <a:gd name="hf" fmla="val 105146"/>
                  <a:gd name="vf" fmla="val 110557"/>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47" name="星形: 五角 51"/>
              <p:cNvSpPr/>
              <p:nvPr/>
            </p:nvSpPr>
            <p:spPr>
              <a:xfrm>
                <a:off x="3918929" y="3146028"/>
                <a:ext cx="159544" cy="159544"/>
              </a:xfrm>
              <a:prstGeom prst="star5">
                <a:avLst>
                  <a:gd name="adj" fmla="val 25303"/>
                  <a:gd name="hf" fmla="val 105146"/>
                  <a:gd name="vf" fmla="val 110557"/>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0" name="星形: 五角 52"/>
              <p:cNvSpPr/>
              <p:nvPr/>
            </p:nvSpPr>
            <p:spPr>
              <a:xfrm>
                <a:off x="4432885" y="3146028"/>
                <a:ext cx="159544" cy="159544"/>
              </a:xfrm>
              <a:prstGeom prst="star5">
                <a:avLst>
                  <a:gd name="adj" fmla="val 25303"/>
                  <a:gd name="hf" fmla="val 105146"/>
                  <a:gd name="vf" fmla="val 110557"/>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1" name="星形: 五角 53"/>
              <p:cNvSpPr/>
              <p:nvPr/>
            </p:nvSpPr>
            <p:spPr>
              <a:xfrm>
                <a:off x="4633307" y="3174510"/>
                <a:ext cx="102579" cy="102579"/>
              </a:xfrm>
              <a:prstGeom prst="star5">
                <a:avLst>
                  <a:gd name="adj" fmla="val 25303"/>
                  <a:gd name="hf" fmla="val 105146"/>
                  <a:gd name="vf" fmla="val 110557"/>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2" name="星形: 五角 54"/>
              <p:cNvSpPr/>
              <p:nvPr/>
            </p:nvSpPr>
            <p:spPr>
              <a:xfrm>
                <a:off x="3771104" y="3174510"/>
                <a:ext cx="102579" cy="102579"/>
              </a:xfrm>
              <a:prstGeom prst="star5">
                <a:avLst>
                  <a:gd name="adj" fmla="val 25303"/>
                  <a:gd name="hf" fmla="val 105146"/>
                  <a:gd name="vf" fmla="val 110557"/>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9" name="组合 54"/>
          <p:cNvGrpSpPr/>
          <p:nvPr/>
        </p:nvGrpSpPr>
        <p:grpSpPr>
          <a:xfrm>
            <a:off x="4095750" y="1204913"/>
            <a:ext cx="712788" cy="595312"/>
            <a:chOff x="5340162" y="1399744"/>
            <a:chExt cx="453153" cy="376191"/>
          </a:xfrm>
        </p:grpSpPr>
        <p:grpSp>
          <p:nvGrpSpPr>
            <p:cNvPr id="4125" name="组合 55"/>
            <p:cNvGrpSpPr>
              <a:grpSpLocks noChangeAspect="1"/>
            </p:cNvGrpSpPr>
            <p:nvPr/>
          </p:nvGrpSpPr>
          <p:grpSpPr>
            <a:xfrm>
              <a:off x="5375999" y="1399744"/>
              <a:ext cx="376191" cy="376191"/>
              <a:chOff x="2481002" y="609600"/>
              <a:chExt cx="618067" cy="618067"/>
            </a:xfrm>
          </p:grpSpPr>
          <p:sp>
            <p:nvSpPr>
              <p:cNvPr id="4127" name="矩形 57"/>
              <p:cNvSpPr/>
              <p:nvPr/>
            </p:nvSpPr>
            <p:spPr>
              <a:xfrm>
                <a:off x="2481002" y="609600"/>
                <a:ext cx="618067" cy="618067"/>
              </a:xfrm>
              <a:prstGeom prst="rect">
                <a:avLst/>
              </a:prstGeom>
              <a:noFill/>
              <a:ln w="12700" cap="flat" cmpd="sng">
                <a:solidFill>
                  <a:srgbClr val="C00000"/>
                </a:solidFill>
                <a:prstDash val="solid"/>
                <a:round/>
                <a:headEnd type="none" w="med" len="med"/>
                <a:tailEnd type="none" w="med" len="med"/>
              </a:ln>
            </p:spPr>
            <p:txBody>
              <a:bodyPr lIns="68580" tIns="34290" rIns="68580" bIns="34290"/>
              <a:p>
                <a:pPr algn="ctr" defTabSz="685800" eaLnBrk="1" hangingPunct="1">
                  <a:buNone/>
                </a:pPr>
                <a:endParaRPr lang="zh-CN" altLang="en-US" sz="2100" dirty="0">
                  <a:solidFill>
                    <a:srgbClr val="C00000"/>
                  </a:solidFill>
                  <a:latin typeface="微软雅黑" panose="020B0503020204020204" pitchFamily="34" charset="-122"/>
                  <a:ea typeface="微软雅黑" panose="020B0503020204020204" pitchFamily="34" charset="-122"/>
                </a:endParaRPr>
              </a:p>
            </p:txBody>
          </p:sp>
          <p:cxnSp>
            <p:nvCxnSpPr>
              <p:cNvPr id="4128" name="直接连接符 58"/>
              <p:cNvCxnSpPr/>
              <p:nvPr/>
            </p:nvCxnSpPr>
            <p:spPr>
              <a:xfrm>
                <a:off x="2790035" y="609600"/>
                <a:ext cx="0" cy="54000"/>
              </a:xfrm>
              <a:prstGeom prst="line">
                <a:avLst/>
              </a:prstGeom>
              <a:ln w="12700" cap="flat" cmpd="sng">
                <a:solidFill>
                  <a:srgbClr val="C00000"/>
                </a:solidFill>
                <a:prstDash val="solid"/>
                <a:headEnd type="none" w="med" len="med"/>
                <a:tailEnd type="none" w="med" len="med"/>
              </a:ln>
            </p:spPr>
          </p:cxnSp>
          <p:cxnSp>
            <p:nvCxnSpPr>
              <p:cNvPr id="4129" name="直接连接符 59"/>
              <p:cNvCxnSpPr/>
              <p:nvPr/>
            </p:nvCxnSpPr>
            <p:spPr>
              <a:xfrm>
                <a:off x="2790035" y="1173667"/>
                <a:ext cx="0" cy="54000"/>
              </a:xfrm>
              <a:prstGeom prst="line">
                <a:avLst/>
              </a:prstGeom>
              <a:ln w="12700" cap="flat" cmpd="sng">
                <a:solidFill>
                  <a:srgbClr val="C00000"/>
                </a:solidFill>
                <a:prstDash val="solid"/>
                <a:headEnd type="none" w="med" len="med"/>
                <a:tailEnd type="none" w="med" len="med"/>
              </a:ln>
            </p:spPr>
          </p:cxnSp>
          <p:cxnSp>
            <p:nvCxnSpPr>
              <p:cNvPr id="4130" name="直接连接符 60"/>
              <p:cNvCxnSpPr/>
              <p:nvPr/>
            </p:nvCxnSpPr>
            <p:spPr>
              <a:xfrm>
                <a:off x="3045069" y="918633"/>
                <a:ext cx="54000" cy="0"/>
              </a:xfrm>
              <a:prstGeom prst="line">
                <a:avLst/>
              </a:prstGeom>
              <a:ln w="12700" cap="flat" cmpd="sng">
                <a:solidFill>
                  <a:srgbClr val="C00000"/>
                </a:solidFill>
                <a:prstDash val="solid"/>
                <a:headEnd type="none" w="med" len="med"/>
                <a:tailEnd type="none" w="med" len="med"/>
              </a:ln>
            </p:spPr>
          </p:cxnSp>
          <p:cxnSp>
            <p:nvCxnSpPr>
              <p:cNvPr id="4131" name="直接连接符 61"/>
              <p:cNvCxnSpPr/>
              <p:nvPr/>
            </p:nvCxnSpPr>
            <p:spPr>
              <a:xfrm>
                <a:off x="2481002" y="918633"/>
                <a:ext cx="54000" cy="0"/>
              </a:xfrm>
              <a:prstGeom prst="line">
                <a:avLst/>
              </a:prstGeom>
              <a:ln w="12700" cap="flat" cmpd="sng">
                <a:solidFill>
                  <a:srgbClr val="C00000"/>
                </a:solidFill>
                <a:prstDash val="solid"/>
                <a:headEnd type="none" w="med" len="med"/>
                <a:tailEnd type="none" w="med" len="med"/>
              </a:ln>
            </p:spPr>
          </p:cxnSp>
        </p:grpSp>
        <p:sp>
          <p:nvSpPr>
            <p:cNvPr id="4126" name="TextBox 37"/>
            <p:cNvSpPr/>
            <p:nvPr/>
          </p:nvSpPr>
          <p:spPr>
            <a:xfrm>
              <a:off x="5340162" y="1416439"/>
              <a:ext cx="453153" cy="335331"/>
            </a:xfrm>
            <a:prstGeom prst="rect">
              <a:avLst/>
            </a:prstGeom>
            <a:noFill/>
            <a:ln w="9525">
              <a:noFill/>
            </a:ln>
          </p:spPr>
          <p:txBody>
            <a:bodyPr lIns="68577" tIns="34289" rIns="68577" bIns="34289">
              <a:spAutoFit/>
            </a:bodyPr>
            <a:p>
              <a:pPr algn="ctr">
                <a:buNone/>
              </a:pPr>
              <a:r>
                <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rPr>
                <a:t>一</a:t>
              </a:r>
              <a:endPar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11" name="组合 62"/>
          <p:cNvGrpSpPr/>
          <p:nvPr/>
        </p:nvGrpSpPr>
        <p:grpSpPr>
          <a:xfrm>
            <a:off x="4748213" y="1209675"/>
            <a:ext cx="712787" cy="596900"/>
            <a:chOff x="5340162" y="1399744"/>
            <a:chExt cx="453153" cy="376191"/>
          </a:xfrm>
        </p:grpSpPr>
        <p:grpSp>
          <p:nvGrpSpPr>
            <p:cNvPr id="4118" name="组合 63"/>
            <p:cNvGrpSpPr>
              <a:grpSpLocks noChangeAspect="1"/>
            </p:cNvGrpSpPr>
            <p:nvPr/>
          </p:nvGrpSpPr>
          <p:grpSpPr>
            <a:xfrm>
              <a:off x="5375999" y="1399744"/>
              <a:ext cx="376191" cy="376191"/>
              <a:chOff x="2481002" y="609600"/>
              <a:chExt cx="618067" cy="618067"/>
            </a:xfrm>
          </p:grpSpPr>
          <p:sp>
            <p:nvSpPr>
              <p:cNvPr id="4120" name="矩形 65"/>
              <p:cNvSpPr/>
              <p:nvPr/>
            </p:nvSpPr>
            <p:spPr>
              <a:xfrm>
                <a:off x="2481002" y="609600"/>
                <a:ext cx="618067" cy="618067"/>
              </a:xfrm>
              <a:prstGeom prst="rect">
                <a:avLst/>
              </a:prstGeom>
              <a:noFill/>
              <a:ln w="12700" cap="flat" cmpd="sng">
                <a:solidFill>
                  <a:srgbClr val="C00000"/>
                </a:solidFill>
                <a:prstDash val="solid"/>
                <a:round/>
                <a:headEnd type="none" w="med" len="med"/>
                <a:tailEnd type="none" w="med" len="med"/>
              </a:ln>
            </p:spPr>
            <p:txBody>
              <a:bodyPr lIns="68580" tIns="34290" rIns="68580" bIns="34290"/>
              <a:p>
                <a:pPr algn="ctr" defTabSz="685800" eaLnBrk="1" hangingPunct="1">
                  <a:buNone/>
                </a:pPr>
                <a:endParaRPr lang="zh-CN" altLang="en-US" sz="2100" dirty="0">
                  <a:solidFill>
                    <a:srgbClr val="C00000"/>
                  </a:solidFill>
                  <a:latin typeface="微软雅黑" panose="020B0503020204020204" pitchFamily="34" charset="-122"/>
                  <a:ea typeface="微软雅黑" panose="020B0503020204020204" pitchFamily="34" charset="-122"/>
                </a:endParaRPr>
              </a:p>
            </p:txBody>
          </p:sp>
          <p:cxnSp>
            <p:nvCxnSpPr>
              <p:cNvPr id="4121" name="直接连接符 66"/>
              <p:cNvCxnSpPr/>
              <p:nvPr/>
            </p:nvCxnSpPr>
            <p:spPr>
              <a:xfrm>
                <a:off x="2790035" y="609600"/>
                <a:ext cx="0" cy="54000"/>
              </a:xfrm>
              <a:prstGeom prst="line">
                <a:avLst/>
              </a:prstGeom>
              <a:ln w="12700" cap="flat" cmpd="sng">
                <a:solidFill>
                  <a:srgbClr val="C00000"/>
                </a:solidFill>
                <a:prstDash val="solid"/>
                <a:headEnd type="none" w="med" len="med"/>
                <a:tailEnd type="none" w="med" len="med"/>
              </a:ln>
            </p:spPr>
          </p:cxnSp>
          <p:cxnSp>
            <p:nvCxnSpPr>
              <p:cNvPr id="4122" name="直接连接符 67"/>
              <p:cNvCxnSpPr/>
              <p:nvPr/>
            </p:nvCxnSpPr>
            <p:spPr>
              <a:xfrm>
                <a:off x="2790035" y="1173667"/>
                <a:ext cx="0" cy="54000"/>
              </a:xfrm>
              <a:prstGeom prst="line">
                <a:avLst/>
              </a:prstGeom>
              <a:ln w="12700" cap="flat" cmpd="sng">
                <a:solidFill>
                  <a:srgbClr val="C00000"/>
                </a:solidFill>
                <a:prstDash val="solid"/>
                <a:headEnd type="none" w="med" len="med"/>
                <a:tailEnd type="none" w="med" len="med"/>
              </a:ln>
            </p:spPr>
          </p:cxnSp>
          <p:cxnSp>
            <p:nvCxnSpPr>
              <p:cNvPr id="4123" name="直接连接符 68"/>
              <p:cNvCxnSpPr/>
              <p:nvPr/>
            </p:nvCxnSpPr>
            <p:spPr>
              <a:xfrm>
                <a:off x="3045069" y="918633"/>
                <a:ext cx="54000" cy="0"/>
              </a:xfrm>
              <a:prstGeom prst="line">
                <a:avLst/>
              </a:prstGeom>
              <a:ln w="12700" cap="flat" cmpd="sng">
                <a:solidFill>
                  <a:srgbClr val="C00000"/>
                </a:solidFill>
                <a:prstDash val="solid"/>
                <a:headEnd type="none" w="med" len="med"/>
                <a:tailEnd type="none" w="med" len="med"/>
              </a:ln>
            </p:spPr>
          </p:cxnSp>
          <p:cxnSp>
            <p:nvCxnSpPr>
              <p:cNvPr id="4124" name="直接连接符 69"/>
              <p:cNvCxnSpPr/>
              <p:nvPr/>
            </p:nvCxnSpPr>
            <p:spPr>
              <a:xfrm>
                <a:off x="2481002" y="918633"/>
                <a:ext cx="54000" cy="0"/>
              </a:xfrm>
              <a:prstGeom prst="line">
                <a:avLst/>
              </a:prstGeom>
              <a:ln w="12700" cap="flat" cmpd="sng">
                <a:solidFill>
                  <a:srgbClr val="C00000"/>
                </a:solidFill>
                <a:prstDash val="solid"/>
                <a:headEnd type="none" w="med" len="med"/>
                <a:tailEnd type="none" w="med" len="med"/>
              </a:ln>
            </p:spPr>
          </p:cxnSp>
        </p:grpSp>
        <p:sp>
          <p:nvSpPr>
            <p:cNvPr id="4119" name="TextBox 37"/>
            <p:cNvSpPr/>
            <p:nvPr/>
          </p:nvSpPr>
          <p:spPr>
            <a:xfrm>
              <a:off x="5340162" y="1416439"/>
              <a:ext cx="453153" cy="335331"/>
            </a:xfrm>
            <a:prstGeom prst="rect">
              <a:avLst/>
            </a:prstGeom>
            <a:noFill/>
            <a:ln w="9525">
              <a:noFill/>
            </a:ln>
          </p:spPr>
          <p:txBody>
            <a:bodyPr lIns="68577" tIns="34289" rIns="68577" bIns="34289">
              <a:spAutoFit/>
            </a:bodyPr>
            <a:p>
              <a:pPr algn="ctr">
                <a:buNone/>
              </a:pPr>
              <a:r>
                <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rPr>
                <a:t>章</a:t>
              </a:r>
              <a:endPar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13" name="组合 70"/>
          <p:cNvGrpSpPr/>
          <p:nvPr/>
        </p:nvGrpSpPr>
        <p:grpSpPr>
          <a:xfrm>
            <a:off x="5416550" y="1208088"/>
            <a:ext cx="714375" cy="596900"/>
            <a:chOff x="5340162" y="1399744"/>
            <a:chExt cx="453153" cy="376191"/>
          </a:xfrm>
        </p:grpSpPr>
        <p:grpSp>
          <p:nvGrpSpPr>
            <p:cNvPr id="4111" name="组合 71"/>
            <p:cNvGrpSpPr>
              <a:grpSpLocks noChangeAspect="1"/>
            </p:cNvGrpSpPr>
            <p:nvPr/>
          </p:nvGrpSpPr>
          <p:grpSpPr>
            <a:xfrm>
              <a:off x="5375999" y="1399744"/>
              <a:ext cx="376191" cy="376191"/>
              <a:chOff x="2481002" y="609600"/>
              <a:chExt cx="618067" cy="618067"/>
            </a:xfrm>
          </p:grpSpPr>
          <p:sp>
            <p:nvSpPr>
              <p:cNvPr id="4113" name="矩形 73"/>
              <p:cNvSpPr/>
              <p:nvPr/>
            </p:nvSpPr>
            <p:spPr>
              <a:xfrm>
                <a:off x="2481002" y="609600"/>
                <a:ext cx="618067" cy="618067"/>
              </a:xfrm>
              <a:prstGeom prst="rect">
                <a:avLst/>
              </a:prstGeom>
              <a:noFill/>
              <a:ln w="12700" cap="flat" cmpd="sng">
                <a:solidFill>
                  <a:srgbClr val="C00000"/>
                </a:solidFill>
                <a:prstDash val="solid"/>
                <a:round/>
                <a:headEnd type="none" w="med" len="med"/>
                <a:tailEnd type="none" w="med" len="med"/>
              </a:ln>
            </p:spPr>
            <p:txBody>
              <a:bodyPr lIns="68580" tIns="34290" rIns="68580" bIns="34290"/>
              <a:p>
                <a:pPr algn="ctr" defTabSz="685800" eaLnBrk="1" hangingPunct="1">
                  <a:buNone/>
                </a:pPr>
                <a:endParaRPr lang="zh-CN" altLang="en-US" sz="2100" dirty="0">
                  <a:solidFill>
                    <a:srgbClr val="C00000"/>
                  </a:solidFill>
                  <a:latin typeface="微软雅黑" panose="020B0503020204020204" pitchFamily="34" charset="-122"/>
                  <a:ea typeface="微软雅黑" panose="020B0503020204020204" pitchFamily="34" charset="-122"/>
                </a:endParaRPr>
              </a:p>
            </p:txBody>
          </p:sp>
          <p:cxnSp>
            <p:nvCxnSpPr>
              <p:cNvPr id="4114" name="直接连接符 74"/>
              <p:cNvCxnSpPr/>
              <p:nvPr/>
            </p:nvCxnSpPr>
            <p:spPr>
              <a:xfrm>
                <a:off x="2790035" y="609600"/>
                <a:ext cx="0" cy="54000"/>
              </a:xfrm>
              <a:prstGeom prst="line">
                <a:avLst/>
              </a:prstGeom>
              <a:ln w="12700" cap="flat" cmpd="sng">
                <a:solidFill>
                  <a:srgbClr val="C00000"/>
                </a:solidFill>
                <a:prstDash val="solid"/>
                <a:headEnd type="none" w="med" len="med"/>
                <a:tailEnd type="none" w="med" len="med"/>
              </a:ln>
            </p:spPr>
          </p:cxnSp>
          <p:cxnSp>
            <p:nvCxnSpPr>
              <p:cNvPr id="4115" name="直接连接符 75"/>
              <p:cNvCxnSpPr/>
              <p:nvPr/>
            </p:nvCxnSpPr>
            <p:spPr>
              <a:xfrm>
                <a:off x="2790035" y="1173667"/>
                <a:ext cx="0" cy="54000"/>
              </a:xfrm>
              <a:prstGeom prst="line">
                <a:avLst/>
              </a:prstGeom>
              <a:ln w="12700" cap="flat" cmpd="sng">
                <a:solidFill>
                  <a:srgbClr val="C00000"/>
                </a:solidFill>
                <a:prstDash val="solid"/>
                <a:headEnd type="none" w="med" len="med"/>
                <a:tailEnd type="none" w="med" len="med"/>
              </a:ln>
            </p:spPr>
          </p:cxnSp>
          <p:cxnSp>
            <p:nvCxnSpPr>
              <p:cNvPr id="4116" name="直接连接符 76"/>
              <p:cNvCxnSpPr/>
              <p:nvPr/>
            </p:nvCxnSpPr>
            <p:spPr>
              <a:xfrm>
                <a:off x="3045069" y="918633"/>
                <a:ext cx="54000" cy="0"/>
              </a:xfrm>
              <a:prstGeom prst="line">
                <a:avLst/>
              </a:prstGeom>
              <a:ln w="12700" cap="flat" cmpd="sng">
                <a:solidFill>
                  <a:srgbClr val="C00000"/>
                </a:solidFill>
                <a:prstDash val="solid"/>
                <a:headEnd type="none" w="med" len="med"/>
                <a:tailEnd type="none" w="med" len="med"/>
              </a:ln>
            </p:spPr>
          </p:cxnSp>
          <p:cxnSp>
            <p:nvCxnSpPr>
              <p:cNvPr id="4117" name="直接连接符 77"/>
              <p:cNvCxnSpPr/>
              <p:nvPr/>
            </p:nvCxnSpPr>
            <p:spPr>
              <a:xfrm>
                <a:off x="2481002" y="918633"/>
                <a:ext cx="54000" cy="0"/>
              </a:xfrm>
              <a:prstGeom prst="line">
                <a:avLst/>
              </a:prstGeom>
              <a:ln w="12700" cap="flat" cmpd="sng">
                <a:solidFill>
                  <a:srgbClr val="C00000"/>
                </a:solidFill>
                <a:prstDash val="solid"/>
                <a:headEnd type="none" w="med" len="med"/>
                <a:tailEnd type="none" w="med" len="med"/>
              </a:ln>
            </p:spPr>
          </p:cxnSp>
        </p:grpSp>
        <p:sp>
          <p:nvSpPr>
            <p:cNvPr id="4112" name="TextBox 37"/>
            <p:cNvSpPr/>
            <p:nvPr/>
          </p:nvSpPr>
          <p:spPr>
            <a:xfrm>
              <a:off x="5340162" y="1416439"/>
              <a:ext cx="453153" cy="335331"/>
            </a:xfrm>
            <a:prstGeom prst="rect">
              <a:avLst/>
            </a:prstGeom>
            <a:noFill/>
            <a:ln w="9525">
              <a:noFill/>
            </a:ln>
          </p:spPr>
          <p:txBody>
            <a:bodyPr lIns="68577" tIns="34289" rIns="68577" bIns="34289">
              <a:spAutoFit/>
            </a:bodyPr>
            <a:p>
              <a:pPr algn="ctr">
                <a:buNone/>
              </a:pPr>
              <a:r>
                <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rPr>
                <a:t>节</a:t>
              </a:r>
              <a:endParaRPr lang="zh-CN" altLang="en-US" sz="3000"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79" name="矩形 78"/>
          <p:cNvSpPr/>
          <p:nvPr/>
        </p:nvSpPr>
        <p:spPr>
          <a:xfrm>
            <a:off x="1216025" y="2389188"/>
            <a:ext cx="7177088" cy="584200"/>
          </a:xfrm>
          <a:prstGeom prst="rect">
            <a:avLst/>
          </a:prstGeom>
          <a:noFill/>
          <a:ln w="9525">
            <a:noFill/>
          </a:ln>
        </p:spPr>
        <p:txBody>
          <a:bodyPr>
            <a:spAutoFit/>
          </a:bodyPr>
          <a:p>
            <a:pPr algn="ctr"/>
            <a:r>
              <a:rPr lang="zh-CN" altLang="en-US" sz="3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习近平总书记关于青年工作的重要思想</a:t>
            </a:r>
            <a:endParaRPr lang="zh-CN" altLang="en-US" sz="3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 2"/>
          <p:cNvPicPr>
            <a:picLocks noChangeAspect="1"/>
          </p:cNvPicPr>
          <p:nvPr/>
        </p:nvPicPr>
        <p:blipFill>
          <a:blip r:embed="rId5"/>
          <a:stretch>
            <a:fillRect/>
          </a:stretch>
        </p:blipFill>
        <p:spPr>
          <a:xfrm>
            <a:off x="6683375" y="614363"/>
            <a:ext cx="1831975" cy="673100"/>
          </a:xfrm>
          <a:prstGeom prst="rect">
            <a:avLst/>
          </a:prstGeom>
          <a:noFill/>
          <a:ln w="9525">
            <a:noFill/>
          </a:ln>
        </p:spPr>
      </p:pic>
      <p:pic>
        <p:nvPicPr>
          <p:cNvPr id="2" name="图片 1"/>
          <p:cNvPicPr>
            <a:picLocks noChangeAspect="1"/>
          </p:cNvPicPr>
          <p:nvPr/>
        </p:nvPicPr>
        <p:blipFill>
          <a:blip r:embed="rId6"/>
          <a:stretch>
            <a:fillRect/>
          </a:stretch>
        </p:blipFill>
        <p:spPr>
          <a:xfrm>
            <a:off x="0" y="3468688"/>
            <a:ext cx="947738" cy="1557337"/>
          </a:xfrm>
          <a:prstGeom prst="rect">
            <a:avLst/>
          </a:prstGeom>
          <a:noFill/>
          <a:ln w="9525">
            <a:noFill/>
          </a:ln>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750" fill="hold"/>
                                        <p:tgtEl>
                                          <p:spTgt spid="4"/>
                                        </p:tgtEl>
                                        <p:attrNameLst>
                                          <p:attrName>ppt_w</p:attrName>
                                        </p:attrNameLst>
                                      </p:cBhvr>
                                      <p:tavLst>
                                        <p:tav tm="0">
                                          <p:val>
                                            <p:fltVal val="0.000000"/>
                                          </p:val>
                                        </p:tav>
                                        <p:tav tm="100000">
                                          <p:val>
                                            <p:strVal val="#ppt_w"/>
                                          </p:val>
                                        </p:tav>
                                      </p:tavLst>
                                    </p:anim>
                                    <p:anim calcmode="lin" valueType="num">
                                      <p:cBhvr>
                                        <p:cTn id="22" dur="750" fill="hold"/>
                                        <p:tgtEl>
                                          <p:spTgt spid="4"/>
                                        </p:tgtEl>
                                        <p:attrNameLst>
                                          <p:attrName>ppt_h</p:attrName>
                                        </p:attrNameLst>
                                      </p:cBhvr>
                                      <p:tavLst>
                                        <p:tav tm="0">
                                          <p:val>
                                            <p:fltVal val="0.000000"/>
                                          </p:val>
                                        </p:tav>
                                        <p:tav tm="100000">
                                          <p:val>
                                            <p:strVal val="#ppt_h"/>
                                          </p:val>
                                        </p:tav>
                                      </p:tavLst>
                                    </p:anim>
                                    <p:anim calcmode="lin" valueType="num">
                                      <p:cBhvr>
                                        <p:cTn id="23" dur="750" fill="hold"/>
                                        <p:tgtEl>
                                          <p:spTgt spid="4"/>
                                        </p:tgtEl>
                                        <p:attrNameLst>
                                          <p:attrName>style.rotation</p:attrName>
                                        </p:attrNameLst>
                                      </p:cBhvr>
                                      <p:tavLst>
                                        <p:tav tm="0">
                                          <p:val>
                                            <p:fltVal val="90.000000"/>
                                          </p:val>
                                        </p:tav>
                                        <p:tav tm="100000">
                                          <p:val>
                                            <p:fltVal val="0.000000"/>
                                          </p:val>
                                        </p:tav>
                                      </p:tavLst>
                                    </p:anim>
                                    <p:animEffect transition="in" filter="fade">
                                      <p:cBhvr>
                                        <p:cTn id="24" dur="750"/>
                                        <p:tgtEl>
                                          <p:spTgt spid="4"/>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750" fill="hold"/>
                                        <p:tgtEl>
                                          <p:spTgt spid="9"/>
                                        </p:tgtEl>
                                        <p:attrNameLst>
                                          <p:attrName>ppt_w</p:attrName>
                                        </p:attrNameLst>
                                      </p:cBhvr>
                                      <p:tavLst>
                                        <p:tav tm="0">
                                          <p:val>
                                            <p:fltVal val="0.000000"/>
                                          </p:val>
                                        </p:tav>
                                        <p:tav tm="100000">
                                          <p:val>
                                            <p:strVal val="#ppt_w"/>
                                          </p:val>
                                        </p:tav>
                                      </p:tavLst>
                                    </p:anim>
                                    <p:anim calcmode="lin" valueType="num">
                                      <p:cBhvr>
                                        <p:cTn id="29" dur="750" fill="hold"/>
                                        <p:tgtEl>
                                          <p:spTgt spid="9"/>
                                        </p:tgtEl>
                                        <p:attrNameLst>
                                          <p:attrName>ppt_h</p:attrName>
                                        </p:attrNameLst>
                                      </p:cBhvr>
                                      <p:tavLst>
                                        <p:tav tm="0">
                                          <p:val>
                                            <p:fltVal val="0.000000"/>
                                          </p:val>
                                        </p:tav>
                                        <p:tav tm="100000">
                                          <p:val>
                                            <p:strVal val="#ppt_h"/>
                                          </p:val>
                                        </p:tav>
                                      </p:tavLst>
                                    </p:anim>
                                    <p:anim calcmode="lin" valueType="num">
                                      <p:cBhvr>
                                        <p:cTn id="30" dur="750" fill="hold"/>
                                        <p:tgtEl>
                                          <p:spTgt spid="9"/>
                                        </p:tgtEl>
                                        <p:attrNameLst>
                                          <p:attrName>style.rotation</p:attrName>
                                        </p:attrNameLst>
                                      </p:cBhvr>
                                      <p:tavLst>
                                        <p:tav tm="0">
                                          <p:val>
                                            <p:fltVal val="90.000000"/>
                                          </p:val>
                                        </p:tav>
                                        <p:tav tm="100000">
                                          <p:val>
                                            <p:fltVal val="0.000000"/>
                                          </p:val>
                                        </p:tav>
                                      </p:tavLst>
                                    </p:anim>
                                    <p:animEffect transition="in" filter="fade">
                                      <p:cBhvr>
                                        <p:cTn id="31" dur="750"/>
                                        <p:tgtEl>
                                          <p:spTgt spid="9"/>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750" fill="hold"/>
                                        <p:tgtEl>
                                          <p:spTgt spid="11"/>
                                        </p:tgtEl>
                                        <p:attrNameLst>
                                          <p:attrName>ppt_w</p:attrName>
                                        </p:attrNameLst>
                                      </p:cBhvr>
                                      <p:tavLst>
                                        <p:tav tm="0">
                                          <p:val>
                                            <p:fltVal val="0.000000"/>
                                          </p:val>
                                        </p:tav>
                                        <p:tav tm="100000">
                                          <p:val>
                                            <p:strVal val="#ppt_w"/>
                                          </p:val>
                                        </p:tav>
                                      </p:tavLst>
                                    </p:anim>
                                    <p:anim calcmode="lin" valueType="num">
                                      <p:cBhvr>
                                        <p:cTn id="36" dur="750" fill="hold"/>
                                        <p:tgtEl>
                                          <p:spTgt spid="11"/>
                                        </p:tgtEl>
                                        <p:attrNameLst>
                                          <p:attrName>ppt_h</p:attrName>
                                        </p:attrNameLst>
                                      </p:cBhvr>
                                      <p:tavLst>
                                        <p:tav tm="0">
                                          <p:val>
                                            <p:fltVal val="0.000000"/>
                                          </p:val>
                                        </p:tav>
                                        <p:tav tm="100000">
                                          <p:val>
                                            <p:strVal val="#ppt_h"/>
                                          </p:val>
                                        </p:tav>
                                      </p:tavLst>
                                    </p:anim>
                                    <p:anim calcmode="lin" valueType="num">
                                      <p:cBhvr>
                                        <p:cTn id="37" dur="750" fill="hold"/>
                                        <p:tgtEl>
                                          <p:spTgt spid="11"/>
                                        </p:tgtEl>
                                        <p:attrNameLst>
                                          <p:attrName>style.rotation</p:attrName>
                                        </p:attrNameLst>
                                      </p:cBhvr>
                                      <p:tavLst>
                                        <p:tav tm="0">
                                          <p:val>
                                            <p:fltVal val="90.000000"/>
                                          </p:val>
                                        </p:tav>
                                        <p:tav tm="100000">
                                          <p:val>
                                            <p:fltVal val="0.000000"/>
                                          </p:val>
                                        </p:tav>
                                      </p:tavLst>
                                    </p:anim>
                                    <p:animEffect transition="in" filter="fade">
                                      <p:cBhvr>
                                        <p:cTn id="38" dur="750"/>
                                        <p:tgtEl>
                                          <p:spTgt spid="11"/>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750" fill="hold"/>
                                        <p:tgtEl>
                                          <p:spTgt spid="13"/>
                                        </p:tgtEl>
                                        <p:attrNameLst>
                                          <p:attrName>ppt_w</p:attrName>
                                        </p:attrNameLst>
                                      </p:cBhvr>
                                      <p:tavLst>
                                        <p:tav tm="0">
                                          <p:val>
                                            <p:fltVal val="0.000000"/>
                                          </p:val>
                                        </p:tav>
                                        <p:tav tm="100000">
                                          <p:val>
                                            <p:strVal val="#ppt_w"/>
                                          </p:val>
                                        </p:tav>
                                      </p:tavLst>
                                    </p:anim>
                                    <p:anim calcmode="lin" valueType="num">
                                      <p:cBhvr>
                                        <p:cTn id="43" dur="750" fill="hold"/>
                                        <p:tgtEl>
                                          <p:spTgt spid="13"/>
                                        </p:tgtEl>
                                        <p:attrNameLst>
                                          <p:attrName>ppt_h</p:attrName>
                                        </p:attrNameLst>
                                      </p:cBhvr>
                                      <p:tavLst>
                                        <p:tav tm="0">
                                          <p:val>
                                            <p:fltVal val="0.000000"/>
                                          </p:val>
                                        </p:tav>
                                        <p:tav tm="100000">
                                          <p:val>
                                            <p:strVal val="#ppt_h"/>
                                          </p:val>
                                        </p:tav>
                                      </p:tavLst>
                                    </p:anim>
                                    <p:anim calcmode="lin" valueType="num">
                                      <p:cBhvr>
                                        <p:cTn id="44" dur="750" fill="hold"/>
                                        <p:tgtEl>
                                          <p:spTgt spid="13"/>
                                        </p:tgtEl>
                                        <p:attrNameLst>
                                          <p:attrName>style.rotation</p:attrName>
                                        </p:attrNameLst>
                                      </p:cBhvr>
                                      <p:tavLst>
                                        <p:tav tm="0">
                                          <p:val>
                                            <p:fltVal val="90.000000"/>
                                          </p:val>
                                        </p:tav>
                                        <p:tav tm="100000">
                                          <p:val>
                                            <p:fltVal val="0.000000"/>
                                          </p:val>
                                        </p:tav>
                                      </p:tavLst>
                                    </p:anim>
                                    <p:animEffect transition="in" filter="fade">
                                      <p:cBhvr>
                                        <p:cTn id="45" dur="750"/>
                                        <p:tgtEl>
                                          <p:spTgt spid="13"/>
                                        </p:tgtEl>
                                      </p:cBhvr>
                                    </p:animEffect>
                                  </p:childTnLst>
                                </p:cTn>
                              </p:par>
                            </p:childTnLst>
                          </p:cTn>
                        </p:par>
                        <p:par>
                          <p:cTn id="46" fill="hold">
                            <p:stCondLst>
                              <p:cond delay="6000"/>
                            </p:stCondLst>
                            <p:childTnLst>
                              <p:par>
                                <p:cTn id="47" presetID="16" presetClass="entr" presetSubtype="37"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outVertical)">
                                      <p:cBhvr>
                                        <p:cTn id="49" dur="1000"/>
                                        <p:tgtEl>
                                          <p:spTgt spid="6"/>
                                        </p:tgtEl>
                                      </p:cBhvr>
                                    </p:animEffect>
                                  </p:childTnLst>
                                </p:cTn>
                              </p:par>
                            </p:childTnLst>
                          </p:cTn>
                        </p:par>
                        <p:par>
                          <p:cTn id="50" fill="hold">
                            <p:stCondLst>
                              <p:cond delay="7000"/>
                            </p:stCondLst>
                            <p:childTnLst>
                              <p:par>
                                <p:cTn id="51" presetID="22" presetClass="entr" presetSubtype="8"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childTnLst>
                          </p:cTn>
                        </p:par>
                        <p:par>
                          <p:cTn id="54" fill="hold">
                            <p:stCondLst>
                              <p:cond delay="7500"/>
                            </p:stCondLst>
                            <p:childTnLst>
                              <p:par>
                                <p:cTn id="55" presetID="23" presetClass="entr" presetSubtype="16" fill="hold" nodeType="afterEffect">
                                  <p:stCondLst>
                                    <p:cond delay="0"/>
                                  </p:stCondLst>
                                  <p:iterate type="lt">
                                    <p:tmPct val="10000"/>
                                  </p:iterate>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000000"/>
                                          </p:val>
                                        </p:tav>
                                        <p:tav tm="100000">
                                          <p:val>
                                            <p:strVal val="#ppt_w"/>
                                          </p:val>
                                        </p:tav>
                                      </p:tavLst>
                                    </p:anim>
                                    <p:anim calcmode="lin" valueType="num">
                                      <p:cBhvr>
                                        <p:cTn id="58" dur="500" fill="hold"/>
                                        <p:tgtEl>
                                          <p:spTgt spid="79"/>
                                        </p:tgtEl>
                                        <p:attrNameLst>
                                          <p:attrName>ppt_h</p:attrName>
                                        </p:attrNameLst>
                                      </p:cBhvr>
                                      <p:tavLst>
                                        <p:tav tm="0">
                                          <p:val>
                                            <p:fltVal val="0.000000"/>
                                          </p:val>
                                        </p:tav>
                                        <p:tav tm="100000">
                                          <p:val>
                                            <p:strVal val="#ppt_h"/>
                                          </p:val>
                                        </p:tav>
                                      </p:tavLst>
                                    </p:anim>
                                  </p:childTnLst>
                                </p:cTn>
                              </p:par>
                            </p:childTnLst>
                          </p:cTn>
                        </p:par>
                        <p:par>
                          <p:cTn id="59" fill="hold">
                            <p:stCondLst>
                              <p:cond delay="7000"/>
                            </p:stCondLst>
                            <p:childTnLst>
                              <p:par>
                                <p:cTn id="60" presetID="10"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par>
                          <p:cTn id="63" fill="hold">
                            <p:stCondLst>
                              <p:cond delay="7500"/>
                            </p:stCondLst>
                            <p:childTnLst>
                              <p:par>
                                <p:cTn id="64" presetID="22" presetClass="entr" presetSubtype="4" fill="hold"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ipe(down)">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图片 6"/>
          <p:cNvPicPr>
            <a:picLocks noChangeAspect="1"/>
          </p:cNvPicPr>
          <p:nvPr/>
        </p:nvPicPr>
        <p:blipFill>
          <a:blip r:embed="rId1"/>
          <a:stretch>
            <a:fillRect/>
          </a:stretch>
        </p:blipFill>
        <p:spPr>
          <a:xfrm>
            <a:off x="0" y="0"/>
            <a:ext cx="9144000" cy="5143500"/>
          </a:xfrm>
          <a:prstGeom prst="rect">
            <a:avLst/>
          </a:prstGeom>
          <a:noFill/>
          <a:ln w="9525">
            <a:noFill/>
          </a:ln>
        </p:spPr>
      </p:pic>
      <p:sp>
        <p:nvSpPr>
          <p:cNvPr id="4" name="矩形 3"/>
          <p:cNvSpPr/>
          <p:nvPr/>
        </p:nvSpPr>
        <p:spPr>
          <a:xfrm>
            <a:off x="158750" y="214313"/>
            <a:ext cx="8647113" cy="475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124" name="文本框 79"/>
          <p:cNvSpPr txBox="1"/>
          <p:nvPr/>
        </p:nvSpPr>
        <p:spPr>
          <a:xfrm>
            <a:off x="1062038" y="496888"/>
            <a:ext cx="6554787" cy="369887"/>
          </a:xfrm>
          <a:prstGeom prst="rect">
            <a:avLst/>
          </a:prstGeom>
          <a:noFill/>
          <a:ln w="9525">
            <a:noFill/>
          </a:ln>
        </p:spPr>
        <p:txBody>
          <a:bodyPr>
            <a:spAutoFit/>
          </a:bodyPr>
          <a:p>
            <a:pPr>
              <a:buNone/>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二十大报告对青年的寄语</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125" name="图片 80"/>
          <p:cNvPicPr>
            <a:picLocks noChangeAspect="1"/>
          </p:cNvPicPr>
          <p:nvPr/>
        </p:nvPicPr>
        <p:blipFill>
          <a:blip r:embed="rId2"/>
          <a:stretch>
            <a:fillRect/>
          </a:stretch>
        </p:blipFill>
        <p:spPr>
          <a:xfrm>
            <a:off x="228600" y="179388"/>
            <a:ext cx="900113" cy="663575"/>
          </a:xfrm>
          <a:prstGeom prst="rect">
            <a:avLst/>
          </a:prstGeom>
          <a:noFill/>
          <a:ln w="9525">
            <a:noFill/>
          </a:ln>
        </p:spPr>
      </p:pic>
      <p:sp>
        <p:nvSpPr>
          <p:cNvPr id="2" name="图形"/>
          <p:cNvSpPr txBox="1"/>
          <p:nvPr/>
        </p:nvSpPr>
        <p:spPr>
          <a:xfrm flipH="1">
            <a:off x="1268413" y="2603500"/>
            <a:ext cx="3735387" cy="1868805"/>
          </a:xfrm>
          <a:prstGeom prst="rect">
            <a:avLst/>
          </a:prstGeom>
          <a:noFill/>
          <a:ln w="9525">
            <a:noFill/>
          </a:ln>
        </p:spPr>
        <p:txBody>
          <a:bodyPr>
            <a:spAutoFit/>
          </a:bodyPr>
          <a:p>
            <a:pPr defTabSz="342900" eaLnBrk="1" hangingPunct="1">
              <a:lnSpc>
                <a:spcPct val="150000"/>
              </a:lnSpc>
              <a:buNone/>
            </a:pPr>
            <a:r>
              <a:rPr lang="zh-CN" altLang="en-US" sz="1100" dirty="0">
                <a:solidFill>
                  <a:srgbClr val="0D0D0D"/>
                </a:solidFill>
                <a:latin typeface="微软雅黑" panose="020B0503020204020204" pitchFamily="34" charset="-122"/>
                <a:ea typeface="微软雅黑" panose="020B0503020204020204" pitchFamily="34" charset="-122"/>
                <a:sym typeface="Arial" panose="020B0604020202020204" pitchFamily="34" charset="0"/>
              </a:rPr>
              <a:t>全党要把青年工作作为战略性工作来抓，用党的科学理论武装青年，用党的初心使命感召青年，做青年朋友的知心人、青年工作的热心人、青年群众的引路人。</a:t>
            </a:r>
            <a:r>
              <a:rPr lang="zh-CN" altLang="en-US" sz="11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广大青年要坚定不移听党话、跟党走，怀抱梦想又脚踏实地，敢想敢为又善作善成，立志做有理想、敢担当、能吃苦、肯奋斗的新时代好青年，让青春在全面建设社会主义现代化国家的火热实践中绽放绚丽之花。</a:t>
            </a:r>
            <a:endParaRPr lang="zh-CN" altLang="en-US" sz="11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矩形: 圆角 2"/>
          <p:cNvSpPr/>
          <p:nvPr/>
        </p:nvSpPr>
        <p:spPr bwMode="auto">
          <a:xfrm>
            <a:off x="733425" y="2671763"/>
            <a:ext cx="485775" cy="323850"/>
          </a:xfrm>
          <a:prstGeom prst="roundRect">
            <a:avLst>
              <a:gd name="adj" fmla="val 50000"/>
            </a:avLst>
          </a:prstGeom>
          <a:gradFill>
            <a:gsLst>
              <a:gs pos="100000">
                <a:srgbClr val="D70000"/>
              </a:gs>
              <a:gs pos="0">
                <a:srgbClr val="D70000">
                  <a:lumMod val="90000"/>
                  <a:lumOff val="10000"/>
                </a:srgbClr>
              </a:gs>
            </a:gsLst>
            <a:lin ang="5400000" scaled="1"/>
          </a:gradFill>
          <a:ln w="12700" cap="flat" cmpd="sng" algn="ctr">
            <a:noFill/>
            <a:prstDash val="solid"/>
            <a:miter lim="800000"/>
          </a:ln>
          <a:effectLst>
            <a:outerShdw blurRad="254000" dist="190500" dir="5400000" sx="101000" sy="101000" algn="ctr" rotWithShape="0">
              <a:srgbClr val="000000">
                <a:alpha val="10000"/>
              </a:srgbClr>
            </a:outerShdw>
          </a:effectLst>
        </p:spPr>
        <p:txBody>
          <a:bodyPr lIns="0" tIns="0" rIns="0" bIns="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思源黑体 CN Regular" panose="020B0500000000000000" pitchFamily="34" charset="-122"/>
            </a:endParaRPr>
          </a:p>
        </p:txBody>
      </p:sp>
      <p:grpSp>
        <p:nvGrpSpPr>
          <p:cNvPr id="5" name="组合 4"/>
          <p:cNvGrpSpPr/>
          <p:nvPr/>
        </p:nvGrpSpPr>
        <p:grpSpPr>
          <a:xfrm>
            <a:off x="582613" y="1616075"/>
            <a:ext cx="7789862" cy="765175"/>
            <a:chOff x="832358" y="1419627"/>
            <a:chExt cx="10387012" cy="1021880"/>
          </a:xfrm>
        </p:grpSpPr>
        <p:sp>
          <p:nvSpPr>
            <p:cNvPr id="6" name="矩形 5"/>
            <p:cNvSpPr/>
            <p:nvPr/>
          </p:nvSpPr>
          <p:spPr>
            <a:xfrm>
              <a:off x="883161" y="1468390"/>
              <a:ext cx="10274824" cy="905275"/>
            </a:xfrm>
            <a:prstGeom prst="rect">
              <a:avLst/>
            </a:prstGeom>
            <a:solidFill>
              <a:srgbClr val="FFFFFF"/>
            </a:solidFill>
            <a:ln w="12700" cap="flat" cmpd="sng" algn="ctr">
              <a:solidFill>
                <a:srgbClr val="D70000">
                  <a:shade val="50000"/>
                </a:srgbClr>
              </a:solidFill>
              <a:prstDash val="solid"/>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 name="图形"/>
            <p:cNvSpPr txBox="1"/>
            <p:nvPr/>
          </p:nvSpPr>
          <p:spPr>
            <a:xfrm>
              <a:off x="1156224" y="1557433"/>
              <a:ext cx="9955191" cy="557581"/>
            </a:xfrm>
            <a:prstGeom prst="rect">
              <a:avLst/>
            </a:prstGeom>
            <a:noFill/>
          </p:spPr>
          <p:txBody>
            <a:bodyPr>
              <a:spAutoFit/>
            </a:bodyPr>
            <a:lstStyle/>
            <a:p>
              <a:pPr marR="0" defTabSz="342900" eaLnBrk="1" fontAlgn="auto" hangingPunct="1">
                <a:lnSpc>
                  <a:spcPct val="150000"/>
                </a:lnSpc>
                <a:spcBef>
                  <a:spcPts val="0"/>
                </a:spcBef>
                <a:spcAft>
                  <a:spcPts val="0"/>
                </a:spcAft>
                <a:buClrTx/>
                <a:buSzTx/>
                <a:buFontTx/>
                <a:buNone/>
                <a:defRPr/>
              </a:pPr>
              <a:r>
                <a:rPr kumimoji="0" lang="zh-CN" altLang="en-US" sz="1600" kern="0" cap="none" spc="0" normalizeH="0" baseline="0" noProof="0" dirty="0">
                  <a:solidFill>
                    <a:srgbClr val="000000"/>
                  </a:solidFill>
                  <a:latin typeface="微软雅黑" panose="020B0503020204020204" pitchFamily="34" charset="-122"/>
                  <a:ea typeface="微软雅黑" panose="020B0503020204020204" pitchFamily="34" charset="-122"/>
                  <a:cs typeface="思源黑体 CN Normal" panose="020B0400000000000000" charset="-122"/>
                  <a:sym typeface="Arial" panose="020B0604020202020204" pitchFamily="34" charset="0"/>
                </a:rPr>
                <a:t>当代中国青年生逢其时，施展才干的舞台无比广阔，实现梦想的前景无比光明</a:t>
              </a:r>
              <a:endParaRPr kumimoji="0" lang="zh-CN" altLang="en-US" sz="1600" kern="0" cap="none" spc="0" normalizeH="0" baseline="0" noProof="0" dirty="0">
                <a:solidFill>
                  <a:srgbClr val="000000"/>
                </a:solidFill>
                <a:latin typeface="微软雅黑" panose="020B0503020204020204" pitchFamily="34" charset="-122"/>
                <a:ea typeface="微软雅黑" panose="020B0503020204020204" pitchFamily="34" charset="-122"/>
                <a:cs typeface="思源黑体 CN Normal" panose="020B0400000000000000" charset="-122"/>
                <a:sym typeface="Arial" panose="020B0604020202020204" pitchFamily="34" charset="0"/>
              </a:endParaRPr>
            </a:p>
          </p:txBody>
        </p:sp>
        <p:sp>
          <p:nvSpPr>
            <p:cNvPr id="8" name="任意多边形: 形状 7"/>
            <p:cNvSpPr/>
            <p:nvPr/>
          </p:nvSpPr>
          <p:spPr>
            <a:xfrm rot="10800000">
              <a:off x="832358" y="1419627"/>
              <a:ext cx="323866" cy="324373"/>
            </a:xfrm>
            <a:custGeom>
              <a:avLst/>
              <a:gdLst>
                <a:gd name="connsiteX0" fmla="*/ 0 w 324000"/>
                <a:gd name="connsiteY0" fmla="*/ 324000 h 324000"/>
                <a:gd name="connsiteX1" fmla="*/ 0 w 324000"/>
                <a:gd name="connsiteY1" fmla="*/ 216000 h 324000"/>
                <a:gd name="connsiteX2" fmla="*/ 216000 w 324000"/>
                <a:gd name="connsiteY2" fmla="*/ 216000 h 324000"/>
                <a:gd name="connsiteX3" fmla="*/ 216000 w 324000"/>
                <a:gd name="connsiteY3" fmla="*/ 0 h 324000"/>
                <a:gd name="connsiteX4" fmla="*/ 324000 w 324000"/>
                <a:gd name="connsiteY4" fmla="*/ 0 h 324000"/>
                <a:gd name="connsiteX5" fmla="*/ 324000 w 324000"/>
                <a:gd name="connsiteY5" fmla="*/ 216000 h 324000"/>
                <a:gd name="connsiteX6" fmla="*/ 324000 w 324000"/>
                <a:gd name="connsiteY6" fmla="*/ 324000 h 324000"/>
                <a:gd name="connsiteX7" fmla="*/ 216000 w 324000"/>
                <a:gd name="connsiteY7" fmla="*/ 324000 h 3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000" h="324000">
                  <a:moveTo>
                    <a:pt x="0" y="324000"/>
                  </a:moveTo>
                  <a:lnTo>
                    <a:pt x="0" y="216000"/>
                  </a:lnTo>
                  <a:lnTo>
                    <a:pt x="216000" y="216000"/>
                  </a:lnTo>
                  <a:lnTo>
                    <a:pt x="216000" y="0"/>
                  </a:lnTo>
                  <a:lnTo>
                    <a:pt x="324000" y="0"/>
                  </a:lnTo>
                  <a:lnTo>
                    <a:pt x="324000" y="216000"/>
                  </a:lnTo>
                  <a:lnTo>
                    <a:pt x="324000" y="324000"/>
                  </a:lnTo>
                  <a:lnTo>
                    <a:pt x="216000" y="324000"/>
                  </a:lnTo>
                  <a:close/>
                </a:path>
              </a:pathLst>
            </a:custGeom>
            <a:solidFill>
              <a:srgbClr val="D70000"/>
            </a:solidFill>
            <a:ln w="12700" cap="flat" cmpd="sng" algn="ctr">
              <a:noFill/>
              <a:prstDash val="solid"/>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任意多边形: 形状 8"/>
            <p:cNvSpPr/>
            <p:nvPr/>
          </p:nvSpPr>
          <p:spPr>
            <a:xfrm>
              <a:off x="10895504" y="2117135"/>
              <a:ext cx="323866" cy="324372"/>
            </a:xfrm>
            <a:custGeom>
              <a:avLst/>
              <a:gdLst>
                <a:gd name="connsiteX0" fmla="*/ 0 w 324000"/>
                <a:gd name="connsiteY0" fmla="*/ 324000 h 324000"/>
                <a:gd name="connsiteX1" fmla="*/ 0 w 324000"/>
                <a:gd name="connsiteY1" fmla="*/ 216000 h 324000"/>
                <a:gd name="connsiteX2" fmla="*/ 216000 w 324000"/>
                <a:gd name="connsiteY2" fmla="*/ 216000 h 324000"/>
                <a:gd name="connsiteX3" fmla="*/ 216000 w 324000"/>
                <a:gd name="connsiteY3" fmla="*/ 0 h 324000"/>
                <a:gd name="connsiteX4" fmla="*/ 324000 w 324000"/>
                <a:gd name="connsiteY4" fmla="*/ 0 h 324000"/>
                <a:gd name="connsiteX5" fmla="*/ 324000 w 324000"/>
                <a:gd name="connsiteY5" fmla="*/ 216000 h 324000"/>
                <a:gd name="connsiteX6" fmla="*/ 324000 w 324000"/>
                <a:gd name="connsiteY6" fmla="*/ 324000 h 324000"/>
                <a:gd name="connsiteX7" fmla="*/ 216000 w 324000"/>
                <a:gd name="connsiteY7" fmla="*/ 324000 h 3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000" h="324000">
                  <a:moveTo>
                    <a:pt x="0" y="324000"/>
                  </a:moveTo>
                  <a:lnTo>
                    <a:pt x="0" y="216000"/>
                  </a:lnTo>
                  <a:lnTo>
                    <a:pt x="216000" y="216000"/>
                  </a:lnTo>
                  <a:lnTo>
                    <a:pt x="216000" y="0"/>
                  </a:lnTo>
                  <a:lnTo>
                    <a:pt x="324000" y="0"/>
                  </a:lnTo>
                  <a:lnTo>
                    <a:pt x="324000" y="216000"/>
                  </a:lnTo>
                  <a:lnTo>
                    <a:pt x="324000" y="324000"/>
                  </a:lnTo>
                  <a:lnTo>
                    <a:pt x="216000" y="324000"/>
                  </a:lnTo>
                  <a:close/>
                </a:path>
              </a:pathLst>
            </a:custGeom>
            <a:solidFill>
              <a:srgbClr val="D70000"/>
            </a:solidFill>
            <a:ln w="12700" cap="flat" cmpd="sng" algn="ctr">
              <a:noFill/>
              <a:prstDash val="solid"/>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10" name="矩形: 圆角 9"/>
          <p:cNvSpPr/>
          <p:nvPr/>
        </p:nvSpPr>
        <p:spPr>
          <a:xfrm>
            <a:off x="577850" y="1189038"/>
            <a:ext cx="2020888" cy="323850"/>
          </a:xfrm>
          <a:prstGeom prst="roundRect">
            <a:avLst>
              <a:gd name="adj" fmla="val 50000"/>
            </a:avLst>
          </a:prstGeom>
          <a:gradFill>
            <a:gsLst>
              <a:gs pos="100000">
                <a:srgbClr val="D70000"/>
              </a:gs>
              <a:gs pos="0">
                <a:srgbClr val="D70000">
                  <a:lumMod val="90000"/>
                  <a:lumOff val="10000"/>
                </a:srgbClr>
              </a:gs>
            </a:gsLst>
            <a:lin ang="5400000" scaled="1"/>
          </a:gradFill>
          <a:ln w="12700" cap="flat" cmpd="sng" algn="ctr">
            <a:noFill/>
            <a:prstDash val="solid"/>
            <a:miter lim="800000"/>
          </a:ln>
          <a:effectLst>
            <a:outerShdw blurRad="254000" dist="190500" dir="5400000" sx="101000" sy="101000" algn="ctr" rotWithShape="0">
              <a:srgbClr val="000000">
                <a:alpha val="10000"/>
              </a:srgbClr>
            </a:outerShdw>
          </a:effectLst>
        </p:spPr>
        <p:txBody>
          <a:bodyPr lIns="0" tIns="0" rIns="0" bIns="0" anchor="ctr"/>
          <a:lstStyle/>
          <a:p>
            <a:pPr marL="0" marR="0" lvl="0" indent="0" algn="ctr" defTabSz="342900" rtl="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思源黑体 CN Regular" panose="020B0500000000000000" pitchFamily="34" charset="-122"/>
              </a:rPr>
              <a:t>青年强，则国家强</a:t>
            </a:r>
            <a:endParaRPr kumimoji="0" lang="zh-CN" altLang="en-US" sz="15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思源黑体 CN Regular" panose="020B0500000000000000" pitchFamily="34" charset="-122"/>
            </a:endParaRPr>
          </a:p>
        </p:txBody>
      </p:sp>
      <p:pic>
        <p:nvPicPr>
          <p:cNvPr id="5130" name="图片 2"/>
          <p:cNvPicPr>
            <a:picLocks noChangeAspect="1"/>
          </p:cNvPicPr>
          <p:nvPr/>
        </p:nvPicPr>
        <p:blipFill>
          <a:blip r:embed="rId3"/>
          <a:stretch>
            <a:fillRect/>
          </a:stretch>
        </p:blipFill>
        <p:spPr>
          <a:xfrm>
            <a:off x="5795963" y="2690813"/>
            <a:ext cx="2152650" cy="1576387"/>
          </a:xfrm>
          <a:prstGeom prst="rect">
            <a:avLst/>
          </a:prstGeom>
          <a:noFill/>
          <a:ln w="9525">
            <a:noFill/>
          </a:ln>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000000"/>
                                          </p:val>
                                        </p:tav>
                                        <p:tav tm="100000">
                                          <p:val>
                                            <p:strVal val="#ppt_w"/>
                                          </p:val>
                                        </p:tav>
                                      </p:tavLst>
                                    </p:anim>
                                    <p:anim calcmode="lin" valueType="num">
                                      <p:cBhvr>
                                        <p:cTn id="8" dur="500" fill="hold"/>
                                        <p:tgtEl>
                                          <p:spTgt spid="10"/>
                                        </p:tgtEl>
                                        <p:attrNameLst>
                                          <p:attrName>ppt_h</p:attrName>
                                        </p:attrNameLst>
                                      </p:cBhvr>
                                      <p:tavLst>
                                        <p:tav tm="0">
                                          <p:val>
                                            <p:fltVal val="0.00000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图片 6"/>
          <p:cNvPicPr>
            <a:picLocks noChangeAspect="1"/>
          </p:cNvPicPr>
          <p:nvPr/>
        </p:nvPicPr>
        <p:blipFill>
          <a:blip r:embed="rId1"/>
          <a:stretch>
            <a:fillRect/>
          </a:stretch>
        </p:blipFill>
        <p:spPr>
          <a:xfrm>
            <a:off x="0" y="0"/>
            <a:ext cx="9144000" cy="5143500"/>
          </a:xfrm>
          <a:prstGeom prst="rect">
            <a:avLst/>
          </a:prstGeom>
          <a:noFill/>
          <a:ln w="9525">
            <a:noFill/>
          </a:ln>
        </p:spPr>
      </p:pic>
      <p:sp>
        <p:nvSpPr>
          <p:cNvPr id="4" name="矩形 3"/>
          <p:cNvSpPr/>
          <p:nvPr/>
        </p:nvSpPr>
        <p:spPr>
          <a:xfrm>
            <a:off x="158750" y="214313"/>
            <a:ext cx="8647113" cy="475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148" name="文本框 79"/>
          <p:cNvSpPr txBox="1"/>
          <p:nvPr/>
        </p:nvSpPr>
        <p:spPr>
          <a:xfrm>
            <a:off x="1062038" y="496888"/>
            <a:ext cx="6554787" cy="369887"/>
          </a:xfrm>
          <a:prstGeom prst="rect">
            <a:avLst/>
          </a:prstGeom>
          <a:noFill/>
          <a:ln w="9525">
            <a:noFill/>
          </a:ln>
        </p:spPr>
        <p:txBody>
          <a:bodyPr>
            <a:spAutoFit/>
          </a:bodyPr>
          <a:p>
            <a:pPr>
              <a:buNone/>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二十大报告对青年的寄语</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149" name="图片 80"/>
          <p:cNvPicPr>
            <a:picLocks noChangeAspect="1"/>
          </p:cNvPicPr>
          <p:nvPr/>
        </p:nvPicPr>
        <p:blipFill>
          <a:blip r:embed="rId2"/>
          <a:stretch>
            <a:fillRect/>
          </a:stretch>
        </p:blipFill>
        <p:spPr>
          <a:xfrm>
            <a:off x="228600" y="179388"/>
            <a:ext cx="900113" cy="663575"/>
          </a:xfrm>
          <a:prstGeom prst="rect">
            <a:avLst/>
          </a:prstGeom>
          <a:noFill/>
          <a:ln w="9525">
            <a:noFill/>
          </a:ln>
        </p:spPr>
      </p:pic>
      <p:pic>
        <p:nvPicPr>
          <p:cNvPr id="6150" name="图片 1" descr="防盗标签"/>
          <p:cNvPicPr>
            <a:picLocks noChangeAspect="1"/>
          </p:cNvPicPr>
          <p:nvPr>
            <p:custDataLst>
              <p:tags r:id="rId3"/>
            </p:custDataLst>
          </p:nvPr>
        </p:nvPicPr>
        <p:blipFill>
          <a:blip r:embed="rId4"/>
          <a:stretch>
            <a:fillRect/>
          </a:stretch>
        </p:blipFill>
        <p:spPr>
          <a:xfrm>
            <a:off x="2155825" y="955675"/>
            <a:ext cx="3175" cy="0"/>
          </a:xfrm>
          <a:prstGeom prst="rect">
            <a:avLst/>
          </a:prstGeom>
          <a:noFill/>
          <a:ln w="9525">
            <a:noFill/>
          </a:ln>
        </p:spPr>
      </p:pic>
      <p:pic>
        <p:nvPicPr>
          <p:cNvPr id="6151" name="redpptx.com-Picture 3"/>
          <p:cNvPicPr>
            <a:picLocks noChangeAspect="1"/>
          </p:cNvPicPr>
          <p:nvPr/>
        </p:nvPicPr>
        <p:blipFill>
          <a:blip r:embed="rId5"/>
          <a:stretch>
            <a:fillRect/>
          </a:stretch>
        </p:blipFill>
        <p:spPr>
          <a:xfrm>
            <a:off x="0" y="1328738"/>
            <a:ext cx="2751138" cy="3454400"/>
          </a:xfrm>
          <a:prstGeom prst="rect">
            <a:avLst/>
          </a:prstGeom>
          <a:noFill/>
          <a:ln w="9525">
            <a:noFill/>
          </a:ln>
        </p:spPr>
      </p:pic>
      <p:grpSp>
        <p:nvGrpSpPr>
          <p:cNvPr id="6152" name="redpptx.com-Group 5"/>
          <p:cNvGrpSpPr/>
          <p:nvPr/>
        </p:nvGrpSpPr>
        <p:grpSpPr>
          <a:xfrm>
            <a:off x="3001963" y="1149350"/>
            <a:ext cx="5353050" cy="3440113"/>
            <a:chOff x="4600302" y="1790936"/>
            <a:chExt cx="3329261" cy="1841264"/>
          </a:xfrm>
        </p:grpSpPr>
        <p:grpSp>
          <p:nvGrpSpPr>
            <p:cNvPr id="6155" name="组合 32"/>
            <p:cNvGrpSpPr/>
            <p:nvPr/>
          </p:nvGrpSpPr>
          <p:grpSpPr>
            <a:xfrm>
              <a:off x="4600302" y="1790936"/>
              <a:ext cx="3329261" cy="1841264"/>
              <a:chOff x="4600302" y="1778236"/>
              <a:chExt cx="3332654" cy="1955564"/>
            </a:xfrm>
          </p:grpSpPr>
          <p:sp>
            <p:nvSpPr>
              <p:cNvPr id="19" name="矩形 18"/>
              <p:cNvSpPr/>
              <p:nvPr/>
            </p:nvSpPr>
            <p:spPr>
              <a:xfrm>
                <a:off x="4701112" y="1778236"/>
                <a:ext cx="3231844" cy="1765151"/>
              </a:xfrm>
              <a:prstGeom prst="rect">
                <a:avLst/>
              </a:prstGeom>
              <a:solidFill>
                <a:srgbClr val="C41908"/>
              </a:solidFill>
              <a:ln w="19050" cap="flat" cmpd="sng" algn="ctr">
                <a:no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0" name="任意多边形: 形状 19"/>
              <p:cNvSpPr/>
              <p:nvPr/>
            </p:nvSpPr>
            <p:spPr>
              <a:xfrm rot="5400000">
                <a:off x="5287431" y="1162400"/>
                <a:ext cx="1884272" cy="3258529"/>
              </a:xfrm>
              <a:custGeom>
                <a:avLst/>
                <a:gdLst>
                  <a:gd name="connsiteX0" fmla="*/ 0 w 2613004"/>
                  <a:gd name="connsiteY0" fmla="*/ 4368800 h 4368800"/>
                  <a:gd name="connsiteX1" fmla="*/ 0 w 2613004"/>
                  <a:gd name="connsiteY1" fmla="*/ 0 h 4368800"/>
                  <a:gd name="connsiteX2" fmla="*/ 2438596 w 2613004"/>
                  <a:gd name="connsiteY2" fmla="*/ 0 h 4368800"/>
                  <a:gd name="connsiteX3" fmla="*/ 2438596 w 2613004"/>
                  <a:gd name="connsiteY3" fmla="*/ 4194392 h 4368800"/>
                  <a:gd name="connsiteX4" fmla="*/ 2613004 w 2613004"/>
                  <a:gd name="connsiteY4" fmla="*/ 4368800 h 4368800"/>
                  <a:gd name="connsiteX5" fmla="*/ 2438596 w 2613004"/>
                  <a:gd name="connsiteY5" fmla="*/ 4368800 h 4368800"/>
                  <a:gd name="connsiteX6" fmla="*/ 2271691 w 2613004"/>
                  <a:gd name="connsiteY6" fmla="*/ 436880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3004" h="4368800">
                    <a:moveTo>
                      <a:pt x="0" y="4368800"/>
                    </a:moveTo>
                    <a:lnTo>
                      <a:pt x="0" y="0"/>
                    </a:lnTo>
                    <a:lnTo>
                      <a:pt x="2438596" y="0"/>
                    </a:lnTo>
                    <a:lnTo>
                      <a:pt x="2438596" y="4194392"/>
                    </a:lnTo>
                    <a:lnTo>
                      <a:pt x="2613004" y="4368800"/>
                    </a:lnTo>
                    <a:lnTo>
                      <a:pt x="2438596" y="4368800"/>
                    </a:lnTo>
                    <a:lnTo>
                      <a:pt x="2271691" y="4368800"/>
                    </a:lnTo>
                    <a:close/>
                  </a:path>
                </a:pathLst>
              </a:custGeom>
              <a:solidFill>
                <a:srgbClr val="FFFFFF"/>
              </a:solidFill>
              <a:ln w="25400" cap="flat" cmpd="sng" algn="ctr">
                <a:solidFill>
                  <a:srgbClr val="C41908"/>
                </a:solid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6156" name="组合 33"/>
            <p:cNvGrpSpPr/>
            <p:nvPr/>
          </p:nvGrpSpPr>
          <p:grpSpPr>
            <a:xfrm>
              <a:off x="7450115" y="1971675"/>
              <a:ext cx="286840" cy="286840"/>
              <a:chOff x="7631413" y="1587213"/>
              <a:chExt cx="587375" cy="587375"/>
            </a:xfrm>
          </p:grpSpPr>
          <p:sp>
            <p:nvSpPr>
              <p:cNvPr id="17" name="椭圆 16"/>
              <p:cNvSpPr/>
              <p:nvPr/>
            </p:nvSpPr>
            <p:spPr>
              <a:xfrm>
                <a:off x="7630611" y="1587713"/>
                <a:ext cx="588340" cy="586357"/>
              </a:xfrm>
              <a:prstGeom prst="ellipse">
                <a:avLst/>
              </a:prstGeom>
              <a:solidFill>
                <a:srgbClr val="C41908"/>
              </a:solidFill>
              <a:ln w="12700" cap="flat" cmpd="sng" algn="ctr">
                <a:no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文本框 17"/>
              <p:cNvSpPr txBox="1"/>
              <p:nvPr/>
            </p:nvSpPr>
            <p:spPr>
              <a:xfrm rot="10800000">
                <a:off x="7751918" y="1770405"/>
                <a:ext cx="361900" cy="264470"/>
              </a:xfrm>
              <a:custGeom>
                <a:avLst/>
                <a:gdLst/>
                <a:ahLst/>
                <a:cxnLst/>
                <a:rect l="l" t="t" r="r" b="b"/>
                <a:pathLst>
                  <a:path w="976126" h="719770">
                    <a:moveTo>
                      <a:pt x="916967" y="0"/>
                    </a:moveTo>
                    <a:lnTo>
                      <a:pt x="966266" y="69019"/>
                    </a:lnTo>
                    <a:cubicBezTo>
                      <a:pt x="861094" y="134751"/>
                      <a:pt x="792075" y="197197"/>
                      <a:pt x="759209" y="256356"/>
                    </a:cubicBezTo>
                    <a:cubicBezTo>
                      <a:pt x="732916" y="308942"/>
                      <a:pt x="746063" y="335235"/>
                      <a:pt x="798649" y="335235"/>
                    </a:cubicBezTo>
                    <a:cubicBezTo>
                      <a:pt x="910394" y="354955"/>
                      <a:pt x="969553" y="417401"/>
                      <a:pt x="976126" y="522572"/>
                    </a:cubicBezTo>
                    <a:cubicBezTo>
                      <a:pt x="962980" y="640891"/>
                      <a:pt x="893961" y="706623"/>
                      <a:pt x="769069" y="719770"/>
                    </a:cubicBezTo>
                    <a:cubicBezTo>
                      <a:pt x="631031" y="713196"/>
                      <a:pt x="558725" y="631031"/>
                      <a:pt x="552152" y="473273"/>
                    </a:cubicBezTo>
                    <a:cubicBezTo>
                      <a:pt x="552152" y="262929"/>
                      <a:pt x="673757" y="105172"/>
                      <a:pt x="916967" y="0"/>
                    </a:cubicBezTo>
                    <a:close/>
                    <a:moveTo>
                      <a:pt x="364815" y="0"/>
                    </a:moveTo>
                    <a:lnTo>
                      <a:pt x="423974" y="69019"/>
                    </a:lnTo>
                    <a:cubicBezTo>
                      <a:pt x="305656" y="141324"/>
                      <a:pt x="233350" y="203770"/>
                      <a:pt x="207057" y="256356"/>
                    </a:cubicBezTo>
                    <a:cubicBezTo>
                      <a:pt x="193911" y="308942"/>
                      <a:pt x="207057" y="335235"/>
                      <a:pt x="246496" y="335235"/>
                    </a:cubicBezTo>
                    <a:cubicBezTo>
                      <a:pt x="358241" y="348381"/>
                      <a:pt x="417401" y="410827"/>
                      <a:pt x="423974" y="522572"/>
                    </a:cubicBezTo>
                    <a:cubicBezTo>
                      <a:pt x="417401" y="647464"/>
                      <a:pt x="348382" y="713196"/>
                      <a:pt x="216917" y="719770"/>
                    </a:cubicBezTo>
                    <a:cubicBezTo>
                      <a:pt x="78879" y="706623"/>
                      <a:pt x="6573" y="624458"/>
                      <a:pt x="0" y="473273"/>
                    </a:cubicBezTo>
                    <a:cubicBezTo>
                      <a:pt x="0" y="269503"/>
                      <a:pt x="121605" y="111745"/>
                      <a:pt x="364815" y="0"/>
                    </a:cubicBezTo>
                    <a:close/>
                  </a:path>
                </a:pathLst>
              </a:custGeom>
              <a:solidFill>
                <a:srgbClr val="FFFFFF"/>
              </a:solidFill>
              <a:ln>
                <a:noFill/>
              </a:ln>
              <a:effectLst/>
            </p:spPr>
            <p:txBody>
              <a:bodyPr lIns="68580" tIns="34290" rIns="68580" bIns="34290"/>
              <a:lstStyle>
                <a:defPPr>
                  <a:defRPr lang="en-US"/>
                </a:defPPr>
                <a:lvl1pPr>
                  <a:defRPr sz="19900">
                    <a:solidFill>
                      <a:schemeClr val="tx1">
                        <a:lumMod val="75000"/>
                        <a:lumOff val="25000"/>
                      </a:schemeClr>
                    </a:solidFill>
                    <a:latin typeface="方正颜宋简体_中" panose="02000000000000000000" pitchFamily="2" charset="-122"/>
                    <a:ea typeface="方正颜宋简体_中" panose="02000000000000000000" pitchFamily="2" charset="-122"/>
                  </a:defRPr>
                </a:lvl1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925"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grpSp>
      </p:grpSp>
      <p:sp>
        <p:nvSpPr>
          <p:cNvPr id="21" name="redpptx.com-TextBox 2"/>
          <p:cNvSpPr txBox="1"/>
          <p:nvPr/>
        </p:nvSpPr>
        <p:spPr>
          <a:xfrm>
            <a:off x="3124200" y="1822450"/>
            <a:ext cx="4268788" cy="346075"/>
          </a:xfrm>
          <a:prstGeom prst="rect">
            <a:avLst/>
          </a:prstGeom>
          <a:noFill/>
        </p:spPr>
        <p:txBody>
          <a:bodyPr>
            <a:spAutoFit/>
          </a:bodyPr>
          <a:lstStyle>
            <a:defPPr>
              <a:defRPr lang="zh-CN"/>
            </a:defPPr>
            <a:lvl1pPr marR="0" indent="0" algn="just">
              <a:lnSpc>
                <a:spcPct val="120000"/>
              </a:lnSpc>
              <a:spcBef>
                <a:spcPts val="0"/>
              </a:spcBef>
              <a:spcAft>
                <a:spcPts val="600"/>
              </a:spcAft>
              <a:buClr>
                <a:schemeClr val="accent1"/>
              </a:buClr>
              <a:buFont typeface="Wingdings" panose="05000000000000000000" pitchFamily="2" charset="2"/>
              <a:buNone/>
              <a:defRPr sz="1600">
                <a:solidFill>
                  <a:schemeClr val="bg2">
                    <a:lumMod val="10000"/>
                  </a:schemeClr>
                </a:solidFill>
                <a:latin typeface="思源黑体 CN Light" panose="020B0300000000000000" pitchFamily="34" charset="-122"/>
                <a:ea typeface="思源黑体 CN Light" panose="020B0300000000000000" pitchFamily="34" charset="-122"/>
              </a:defRPr>
            </a:lvl1pPr>
          </a:lstStyle>
          <a:p>
            <a:pPr marL="0" marR="0" lvl="0" indent="0" algn="just" defTabSz="685800" rtl="0" eaLnBrk="1" fontAlgn="auto" latinLnBrk="0" hangingPunct="1">
              <a:lnSpc>
                <a:spcPct val="120000"/>
              </a:lnSpc>
              <a:spcBef>
                <a:spcPts val="0"/>
              </a:spcBef>
              <a:spcAft>
                <a:spcPts val="450"/>
              </a:spcAft>
              <a:buClr>
                <a:srgbClr val="C41908"/>
              </a:buClr>
              <a:buSzTx/>
              <a:buFont typeface="Wingdings" panose="05000000000000000000" pitchFamily="2" charset="2"/>
              <a:buNone/>
              <a:defRPr/>
            </a:pPr>
            <a:r>
              <a:rPr kumimoji="0" lang="zh-CN" altLang="en-US" sz="1500" b="1" i="0" u="none" strike="noStrike" kern="0" cap="none" spc="0" normalizeH="0" baseline="0" noProof="0" dirty="0">
                <a:ln>
                  <a:noFill/>
                </a:ln>
                <a:solidFill>
                  <a:srgbClr val="C41908"/>
                </a:solidFill>
                <a:effectLst/>
                <a:uLnTx/>
                <a:uFillTx/>
                <a:latin typeface="微软雅黑" panose="020B0503020204020204" pitchFamily="34" charset="-122"/>
                <a:ea typeface="微软雅黑" panose="020B0503020204020204" pitchFamily="34" charset="-122"/>
                <a:cs typeface="+mn-cs"/>
              </a:rPr>
              <a:t>对青年和青年工作的重要论述：</a:t>
            </a:r>
            <a:endParaRPr kumimoji="0" lang="zh-CN" altLang="en-US" sz="1500" b="1" i="0" u="none" strike="noStrike" kern="0" cap="none" spc="0" normalizeH="0" baseline="0" noProof="0" dirty="0">
              <a:ln>
                <a:noFill/>
              </a:ln>
              <a:solidFill>
                <a:srgbClr val="F0F0F0">
                  <a:lumMod val="10000"/>
                </a:srgbClr>
              </a:solidFill>
              <a:effectLst/>
              <a:uLnTx/>
              <a:uFillTx/>
              <a:latin typeface="微软雅黑" panose="020B0503020204020204" pitchFamily="34" charset="-122"/>
              <a:ea typeface="微软雅黑" panose="020B0503020204020204" pitchFamily="34" charset="-122"/>
              <a:cs typeface="+mn-cs"/>
            </a:endParaRPr>
          </a:p>
        </p:txBody>
      </p:sp>
      <p:sp>
        <p:nvSpPr>
          <p:cNvPr id="22" name="redpptx.com-TextBox 13"/>
          <p:cNvSpPr txBox="1"/>
          <p:nvPr/>
        </p:nvSpPr>
        <p:spPr>
          <a:xfrm>
            <a:off x="3244850" y="2290763"/>
            <a:ext cx="4306888" cy="1427163"/>
          </a:xfrm>
          <a:prstGeom prst="rect">
            <a:avLst/>
          </a:prstGeom>
          <a:noFill/>
        </p:spPr>
        <p:txBody>
          <a:bodyPr>
            <a:spAutoFit/>
          </a:bodyPr>
          <a:lstStyle>
            <a:defPPr>
              <a:defRPr lang="zh-CN"/>
            </a:defPPr>
            <a:lvl1pPr marR="0" indent="0" algn="just">
              <a:lnSpc>
                <a:spcPct val="120000"/>
              </a:lnSpc>
              <a:spcBef>
                <a:spcPts val="0"/>
              </a:spcBef>
              <a:spcAft>
                <a:spcPts val="600"/>
              </a:spcAft>
              <a:buClr>
                <a:schemeClr val="accent1"/>
              </a:buClr>
              <a:buFont typeface="Wingdings" panose="05000000000000000000" pitchFamily="2" charset="2"/>
              <a:buNone/>
              <a:defRPr sz="1600">
                <a:solidFill>
                  <a:schemeClr val="bg2">
                    <a:lumMod val="10000"/>
                  </a:schemeClr>
                </a:solidFill>
                <a:latin typeface="思源黑体 CN Light" panose="020B0300000000000000" pitchFamily="34" charset="-122"/>
                <a:ea typeface="思源黑体 CN Light" panose="020B0300000000000000" pitchFamily="34" charset="-122"/>
              </a:defRPr>
            </a:lvl1pPr>
          </a:lstStyle>
          <a:p>
            <a:pPr marL="0" marR="0" lvl="0" indent="360045" algn="just" defTabSz="685800" rtl="0" eaLnBrk="1" fontAlgn="auto" latinLnBrk="0" hangingPunct="1">
              <a:lnSpc>
                <a:spcPct val="120000"/>
              </a:lnSpc>
              <a:spcBef>
                <a:spcPts val="0"/>
              </a:spcBef>
              <a:spcAft>
                <a:spcPts val="450"/>
              </a:spcAft>
              <a:buClr>
                <a:srgbClr val="C41908"/>
              </a:buClr>
              <a:buSzTx/>
              <a:buFont typeface="Wingdings" panose="05000000000000000000" pitchFamily="2" charset="2"/>
              <a:buNone/>
              <a:defRPr/>
            </a:pPr>
            <a:r>
              <a:rPr kumimoji="0" lang="zh-CN" altLang="en-US" sz="1400" b="0" i="0" u="none" strike="noStrike" kern="0" cap="none" spc="0" normalizeH="0" baseline="0" noProof="0" dirty="0">
                <a:ln>
                  <a:noFill/>
                </a:ln>
                <a:solidFill>
                  <a:srgbClr val="F0F0F0">
                    <a:lumMod val="10000"/>
                  </a:srgbClr>
                </a:solidFill>
                <a:effectLst/>
                <a:uLnTx/>
                <a:uFillTx/>
                <a:latin typeface="微软雅黑" panose="020B0503020204020204" pitchFamily="34" charset="-122"/>
                <a:ea typeface="微软雅黑" panose="020B0503020204020204" pitchFamily="34" charset="-122"/>
                <a:cs typeface="+mn-cs"/>
              </a:rPr>
              <a:t>总书记这段论述文字精炼，但却内涵丰富，寓意深刻。</a:t>
            </a:r>
            <a:endParaRPr kumimoji="0" lang="en-US" altLang="zh-CN" sz="1400" b="0" i="0" u="none" strike="noStrike" kern="0" cap="none" spc="0" normalizeH="0" baseline="0" noProof="0" dirty="0">
              <a:ln>
                <a:noFill/>
              </a:ln>
              <a:solidFill>
                <a:srgbClr val="F0F0F0">
                  <a:lumMod val="10000"/>
                </a:srgbClr>
              </a:solidFill>
              <a:effectLst/>
              <a:uLnTx/>
              <a:uFillTx/>
              <a:latin typeface="微软雅黑" panose="020B0503020204020204" pitchFamily="34" charset="-122"/>
              <a:ea typeface="微软雅黑" panose="020B0503020204020204" pitchFamily="34" charset="-122"/>
              <a:cs typeface="+mn-cs"/>
            </a:endParaRPr>
          </a:p>
          <a:p>
            <a:pPr marL="0" marR="0" lvl="0" indent="360045" algn="just" defTabSz="685800" rtl="0" eaLnBrk="1" fontAlgn="auto" latinLnBrk="0" hangingPunct="1">
              <a:lnSpc>
                <a:spcPct val="120000"/>
              </a:lnSpc>
              <a:spcBef>
                <a:spcPts val="0"/>
              </a:spcBef>
              <a:spcAft>
                <a:spcPts val="450"/>
              </a:spcAft>
              <a:buClr>
                <a:srgbClr val="C41908"/>
              </a:buClr>
              <a:buSzTx/>
              <a:buFont typeface="Wingdings" panose="05000000000000000000" pitchFamily="2" charset="2"/>
              <a:buNone/>
              <a:defRPr/>
            </a:pPr>
            <a:r>
              <a:rPr kumimoji="0" lang="zh-CN" altLang="en-US" sz="1400" b="0" i="0" u="none" strike="noStrike" kern="0" cap="none" spc="0" normalizeH="0" baseline="0" noProof="0" dirty="0">
                <a:ln>
                  <a:noFill/>
                </a:ln>
                <a:solidFill>
                  <a:srgbClr val="F0F0F0">
                    <a:lumMod val="10000"/>
                  </a:srgbClr>
                </a:solidFill>
                <a:effectLst/>
                <a:uLnTx/>
                <a:uFillTx/>
                <a:latin typeface="微软雅黑" panose="020B0503020204020204" pitchFamily="34" charset="-122"/>
                <a:ea typeface="微软雅黑" panose="020B0503020204020204" pitchFamily="34" charset="-122"/>
                <a:cs typeface="+mn-cs"/>
              </a:rPr>
              <a:t>论述实际上涵盖了青年与时代的关系、青年工作的地位、青年思想引领的主要任务和内容、青年工作的方法论、对新时代青年的殷切期盼等重大问题。</a:t>
            </a:r>
            <a:endParaRPr kumimoji="0" lang="zh-CN" altLang="en-US" sz="1400" b="0" i="0" u="none" strike="noStrike" kern="0" cap="none" spc="0" normalizeH="0" baseline="0" noProof="0" dirty="0">
              <a:ln>
                <a:noFill/>
              </a:ln>
              <a:solidFill>
                <a:srgbClr val="F0F0F0">
                  <a:lumMod val="1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图片 6"/>
          <p:cNvPicPr>
            <a:picLocks noChangeAspect="1"/>
          </p:cNvPicPr>
          <p:nvPr/>
        </p:nvPicPr>
        <p:blipFill>
          <a:blip r:embed="rId1"/>
          <a:stretch>
            <a:fillRect/>
          </a:stretch>
        </p:blipFill>
        <p:spPr>
          <a:xfrm>
            <a:off x="0" y="0"/>
            <a:ext cx="9144000" cy="5143500"/>
          </a:xfrm>
          <a:prstGeom prst="rect">
            <a:avLst/>
          </a:prstGeom>
          <a:noFill/>
          <a:ln w="9525">
            <a:noFill/>
          </a:ln>
        </p:spPr>
      </p:pic>
      <p:sp>
        <p:nvSpPr>
          <p:cNvPr id="4" name="矩形 3"/>
          <p:cNvSpPr/>
          <p:nvPr/>
        </p:nvSpPr>
        <p:spPr>
          <a:xfrm>
            <a:off x="158750" y="214313"/>
            <a:ext cx="8647113" cy="475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172" name="文本框 79"/>
          <p:cNvSpPr txBox="1"/>
          <p:nvPr/>
        </p:nvSpPr>
        <p:spPr>
          <a:xfrm>
            <a:off x="1062038" y="496888"/>
            <a:ext cx="6554787" cy="368300"/>
          </a:xfrm>
          <a:prstGeom prst="rect">
            <a:avLst/>
          </a:prstGeom>
          <a:noFill/>
          <a:ln w="9525">
            <a:noFill/>
          </a:ln>
        </p:spPr>
        <p:txBody>
          <a:bodyPr>
            <a:spAutoFit/>
          </a:bodyPr>
          <a:p>
            <a:pPr>
              <a:buNone/>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习近平总书记关于青年工作的重要思想</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173" name="图片 80"/>
          <p:cNvPicPr>
            <a:picLocks noChangeAspect="1"/>
          </p:cNvPicPr>
          <p:nvPr/>
        </p:nvPicPr>
        <p:blipFill>
          <a:blip r:embed="rId2"/>
          <a:stretch>
            <a:fillRect/>
          </a:stretch>
        </p:blipFill>
        <p:spPr>
          <a:xfrm>
            <a:off x="228600" y="179388"/>
            <a:ext cx="900113" cy="663575"/>
          </a:xfrm>
          <a:prstGeom prst="rect">
            <a:avLst/>
          </a:prstGeom>
          <a:noFill/>
          <a:ln w="9525">
            <a:noFill/>
          </a:ln>
        </p:spPr>
      </p:pic>
      <p:pic>
        <p:nvPicPr>
          <p:cNvPr id="7174" name="图片 1" descr="防盗标签"/>
          <p:cNvPicPr>
            <a:picLocks noChangeAspect="1"/>
          </p:cNvPicPr>
          <p:nvPr>
            <p:custDataLst>
              <p:tags r:id="rId3"/>
            </p:custDataLst>
          </p:nvPr>
        </p:nvPicPr>
        <p:blipFill>
          <a:blip r:embed="rId4"/>
          <a:stretch>
            <a:fillRect/>
          </a:stretch>
        </p:blipFill>
        <p:spPr>
          <a:xfrm>
            <a:off x="2155825" y="955675"/>
            <a:ext cx="3175" cy="0"/>
          </a:xfrm>
          <a:prstGeom prst="rect">
            <a:avLst/>
          </a:prstGeom>
          <a:noFill/>
          <a:ln w="9525">
            <a:noFill/>
          </a:ln>
        </p:spPr>
      </p:pic>
      <p:sp>
        <p:nvSpPr>
          <p:cNvPr id="2" name="TextBox 20"/>
          <p:cNvSpPr txBox="1"/>
          <p:nvPr/>
        </p:nvSpPr>
        <p:spPr>
          <a:xfrm>
            <a:off x="2633663" y="1103313"/>
            <a:ext cx="5618162" cy="346075"/>
          </a:xfrm>
          <a:prstGeom prst="rect">
            <a:avLst/>
          </a:prstGeom>
          <a:noFill/>
          <a:ln w="9525">
            <a:noFill/>
          </a:ln>
        </p:spPr>
        <p:txBody>
          <a:bodyPr lIns="68580" tIns="34290" rIns="68580" bIns="34290">
            <a:spAutoFit/>
          </a:bodyPr>
          <a:p>
            <a:pPr eaLnBrk="1" hangingPunct="1">
              <a:buNone/>
            </a:pPr>
            <a:r>
              <a:rPr lang="zh-CN" altLang="en-US" b="1" dirty="0">
                <a:solidFill>
                  <a:srgbClr val="C00000"/>
                </a:solidFill>
                <a:latin typeface="微软雅黑" panose="020B0503020204020204" pitchFamily="34" charset="-122"/>
                <a:ea typeface="微软雅黑" panose="020B0503020204020204" pitchFamily="34" charset="-122"/>
                <a:sym typeface="思源黑体 CN Normal"/>
              </a:rPr>
              <a:t>广大青年是祖国的未来</a:t>
            </a:r>
            <a:endParaRPr lang="zh-CN" altLang="en-US" b="1" dirty="0">
              <a:solidFill>
                <a:srgbClr val="C00000"/>
              </a:solidFill>
              <a:latin typeface="微软雅黑" panose="020B0503020204020204" pitchFamily="34" charset="-122"/>
              <a:ea typeface="微软雅黑" panose="020B0503020204020204" pitchFamily="34" charset="-122"/>
              <a:sym typeface="思源黑体 CN Normal"/>
            </a:endParaRPr>
          </a:p>
        </p:txBody>
      </p:sp>
      <p:sp>
        <p:nvSpPr>
          <p:cNvPr id="3" name="圆角矩形 36"/>
          <p:cNvSpPr/>
          <p:nvPr/>
        </p:nvSpPr>
        <p:spPr>
          <a:xfrm>
            <a:off x="2473325" y="1493838"/>
            <a:ext cx="6256338" cy="1384300"/>
          </a:xfrm>
          <a:prstGeom prst="roundRect">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7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endParaRPr>
          </a:p>
        </p:txBody>
      </p:sp>
      <p:sp>
        <p:nvSpPr>
          <p:cNvPr id="5" name="矩形 4"/>
          <p:cNvSpPr/>
          <p:nvPr/>
        </p:nvSpPr>
        <p:spPr>
          <a:xfrm>
            <a:off x="2544763" y="1617663"/>
            <a:ext cx="6075363" cy="1077913"/>
          </a:xfrm>
          <a:prstGeom prst="rect">
            <a:avLst/>
          </a:prstGeom>
        </p:spPr>
        <p:txBody>
          <a:bodyPr lIns="79178" tIns="39588" rIns="79178" bIns="39588">
            <a:spAutoFit/>
          </a:bodyPr>
          <a:lstStyle/>
          <a:p>
            <a:pPr marL="0" marR="0" lvl="0" indent="360045" algn="l" defTabSz="914400" rtl="0" eaLnBrk="0" fontAlgn="base" latinLnBrk="0" hangingPunct="0">
              <a:lnSpc>
                <a:spcPct val="150000"/>
              </a:lnSpc>
              <a:spcBef>
                <a:spcPct val="0"/>
              </a:spcBef>
              <a:spcAft>
                <a:spcPct val="0"/>
              </a:spcAft>
              <a:buClr>
                <a:srgbClr val="C00000"/>
              </a:buClr>
              <a:buSzTx/>
              <a:buFontTx/>
              <a:buNone/>
              <a:defRPr/>
            </a:pPr>
            <a:r>
              <a:rPr kumimoji="0" lang="zh-CN" altLang="en-US" sz="15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思源黑体 CN Normal" panose="020B0400000000000000" charset="-122"/>
              </a:rPr>
              <a:t>青年是祖国的未来、民族的希望，也是党的未来和希望。代表广大青年、赢得广大青年、依靠广大青年，是我们党不断从胜利走向胜利的重要保证。</a:t>
            </a:r>
            <a:endParaRPr kumimoji="0" lang="zh-CN" altLang="en-US" sz="1500" b="0" i="0" u="none" strike="noStrike" kern="1200" cap="none" spc="225"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endParaRPr>
          </a:p>
        </p:txBody>
      </p:sp>
      <p:sp>
        <p:nvSpPr>
          <p:cNvPr id="6" name="圆角矩形 58"/>
          <p:cNvSpPr/>
          <p:nvPr/>
        </p:nvSpPr>
        <p:spPr bwMode="auto">
          <a:xfrm>
            <a:off x="2582863" y="2946400"/>
            <a:ext cx="3503613" cy="320675"/>
          </a:xfrm>
          <a:prstGeom prst="roundRect">
            <a:avLst>
              <a:gd name="adj" fmla="val 23248"/>
            </a:avLst>
          </a:prstGeom>
          <a:solidFill>
            <a:srgbClr val="C00000"/>
          </a:solidFill>
          <a:ln w="25400" cap="flat" cmpd="sng" algn="ctr">
            <a:solidFill>
              <a:schemeClr val="bg1"/>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charset="-122"/>
            </a:endParaRPr>
          </a:p>
        </p:txBody>
      </p:sp>
      <p:pic>
        <p:nvPicPr>
          <p:cNvPr id="7" name="图片 6"/>
          <p:cNvPicPr>
            <a:picLocks noChangeAspect="1"/>
          </p:cNvPicPr>
          <p:nvPr/>
        </p:nvPicPr>
        <p:blipFill>
          <a:blip r:embed="rId5"/>
          <a:stretch>
            <a:fillRect/>
          </a:stretch>
        </p:blipFill>
        <p:spPr>
          <a:xfrm>
            <a:off x="754063" y="3467100"/>
            <a:ext cx="1133475" cy="1062038"/>
          </a:xfrm>
          <a:prstGeom prst="rect">
            <a:avLst/>
          </a:prstGeom>
          <a:noFill/>
          <a:ln w="9525">
            <a:noFill/>
          </a:ln>
        </p:spPr>
      </p:pic>
      <p:sp>
        <p:nvSpPr>
          <p:cNvPr id="8" name="圆角矩形 166"/>
          <p:cNvSpPr/>
          <p:nvPr/>
        </p:nvSpPr>
        <p:spPr>
          <a:xfrm>
            <a:off x="2511425" y="3336925"/>
            <a:ext cx="6167438" cy="1314450"/>
          </a:xfrm>
          <a:prstGeom prst="roundRect">
            <a:avLst>
              <a:gd name="adj" fmla="val 926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endParaRPr>
          </a:p>
        </p:txBody>
      </p:sp>
      <p:sp>
        <p:nvSpPr>
          <p:cNvPr id="9" name="矩形 8"/>
          <p:cNvSpPr/>
          <p:nvPr/>
        </p:nvSpPr>
        <p:spPr>
          <a:xfrm>
            <a:off x="2582863" y="3460750"/>
            <a:ext cx="6096000" cy="1055688"/>
          </a:xfrm>
          <a:prstGeom prst="rect">
            <a:avLst/>
          </a:prstGeom>
        </p:spPr>
        <p:txBody>
          <a:bodyPr lIns="47624" tIns="23812" rIns="47624" bIns="23812">
            <a:spAutoFit/>
          </a:bodyPr>
          <a:lstStyle/>
          <a:p>
            <a:pPr marL="213995" marR="0" lvl="0" indent="-213995" algn="l" defTabSz="913130" rtl="0" eaLnBrk="0" fontAlgn="base" latinLnBrk="0" hangingPunct="0">
              <a:lnSpc>
                <a:spcPct val="150000"/>
              </a:lnSpc>
              <a:spcBef>
                <a:spcPct val="0"/>
              </a:spcBef>
              <a:spcAft>
                <a:spcPct val="0"/>
              </a:spcAft>
              <a:buClr>
                <a:srgbClr val="C00000"/>
              </a:buClr>
              <a:buSzTx/>
              <a:buFont typeface="Wingdings" panose="05000000000000000000" pitchFamily="2" charset="2"/>
              <a:buChar char="l"/>
              <a:defRPr/>
            </a:pPr>
            <a:r>
              <a:rPr kumimoji="0" lang="zh-CN" altLang="en-US" sz="1125" b="0" i="0" u="none" strike="noStrike" kern="1200" cap="none" spc="0" normalizeH="0" baseline="0" noProof="0" dirty="0">
                <a:ln>
                  <a:noFill/>
                </a:ln>
                <a:solidFill>
                  <a:srgbClr val="306CF0"/>
                </a:solidFill>
                <a:effectLst/>
                <a:uLnTx/>
                <a:uFillTx/>
                <a:latin typeface="微软雅黑" panose="020B0503020204020204" pitchFamily="34" charset="-122"/>
                <a:ea typeface="微软雅黑" panose="020B0503020204020204" pitchFamily="34" charset="-122"/>
                <a:cs typeface="+mn-cs"/>
              </a:rPr>
              <a:t>以习近平同志为核心的党中央从确保党的事业薪火相传和中华民族永续发展的战略高度，深刻把握新时代中国青年运动规律，加强党对青年工作的领导，召开党的历史上第一次中央党的群团工作会议，出台新中国历史上第一个青年发展规划，印发党的历史上第一个以党中央名义发布的少先队工作文件，部署共青团改革，推动青年工作取得历史性成就。</a:t>
            </a:r>
            <a:endParaRPr kumimoji="0" lang="zh-CN" altLang="en-US" sz="1125"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charset="-122"/>
            </a:endParaRPr>
          </a:p>
        </p:txBody>
      </p:sp>
      <p:sp>
        <p:nvSpPr>
          <p:cNvPr id="10" name="TextBox 20"/>
          <p:cNvSpPr txBox="1"/>
          <p:nvPr/>
        </p:nvSpPr>
        <p:spPr>
          <a:xfrm>
            <a:off x="2679700" y="2976563"/>
            <a:ext cx="2936875" cy="315912"/>
          </a:xfrm>
          <a:prstGeom prst="rect">
            <a:avLst/>
          </a:prstGeom>
          <a:noFill/>
          <a:ln w="9525">
            <a:noFill/>
          </a:ln>
        </p:spPr>
        <p:txBody>
          <a:bodyPr lIns="68580" tIns="34290" rIns="68580" bIns="34290">
            <a:spAutoFit/>
          </a:bodyPr>
          <a:p>
            <a:pPr eaLnBrk="1" hangingPunct="1">
              <a:buNone/>
            </a:pPr>
            <a:r>
              <a:rPr lang="zh-CN" altLang="en-US" sz="1600" b="1" dirty="0">
                <a:solidFill>
                  <a:srgbClr val="FFFF00"/>
                </a:solidFill>
                <a:latin typeface="微软雅黑" panose="020B0503020204020204" pitchFamily="34" charset="-122"/>
                <a:ea typeface="微软雅黑" panose="020B0503020204020204" pitchFamily="34" charset="-122"/>
                <a:sym typeface="思源黑体 CN Normal"/>
              </a:rPr>
              <a:t>党的十八大以来</a:t>
            </a:r>
            <a:endParaRPr lang="en-US" altLang="zh-CN" sz="1600" b="1" dirty="0">
              <a:solidFill>
                <a:srgbClr val="FFFF00"/>
              </a:solidFill>
              <a:latin typeface="微软雅黑" panose="020B0503020204020204" pitchFamily="34" charset="-122"/>
              <a:ea typeface="微软雅黑" panose="020B0503020204020204" pitchFamily="34" charset="-122"/>
              <a:sym typeface="思源黑体 CN Normal"/>
            </a:endParaRPr>
          </a:p>
        </p:txBody>
      </p:sp>
      <p:pic>
        <p:nvPicPr>
          <p:cNvPr id="11" name="图片 10"/>
          <p:cNvPicPr>
            <a:picLocks noChangeAspect="1"/>
          </p:cNvPicPr>
          <p:nvPr/>
        </p:nvPicPr>
        <p:blipFill>
          <a:blip r:embed="rId6" cstate="email"/>
          <a:stretch>
            <a:fillRect/>
          </a:stretch>
        </p:blipFill>
        <p:spPr>
          <a:xfrm>
            <a:off x="523603" y="1193634"/>
            <a:ext cx="1638439" cy="2144479"/>
          </a:xfrm>
          <a:prstGeom prst="rect">
            <a:avLst/>
          </a:prstGeom>
          <a:effectLst>
            <a:outerShdw blurRad="381000" dist="127000" dir="2700000" algn="tl" rotWithShape="0">
              <a:schemeClr val="bg1">
                <a:lumMod val="50000"/>
                <a:alpha val="40000"/>
              </a:schemeClr>
            </a:outerShdw>
            <a:reflection blurRad="6350" stA="59000" endPos="13000" dir="5400000" sy="-100000" algn="bl" rotWithShape="0"/>
          </a:effectLst>
        </p:spPr>
      </p:pic>
      <p:pic>
        <p:nvPicPr>
          <p:cNvPr id="7184" name="Picture 3"/>
          <p:cNvPicPr>
            <a:picLocks noChangeAspect="1"/>
          </p:cNvPicPr>
          <p:nvPr/>
        </p:nvPicPr>
        <p:blipFill>
          <a:blip r:embed="rId7"/>
          <a:stretch>
            <a:fillRect/>
          </a:stretch>
        </p:blipFill>
        <p:spPr>
          <a:xfrm>
            <a:off x="554038" y="1208088"/>
            <a:ext cx="1584325" cy="882650"/>
          </a:xfrm>
          <a:prstGeom prst="rect">
            <a:avLst/>
          </a:prstGeom>
          <a:noFill/>
          <a:ln w="9525">
            <a:noFill/>
          </a:ln>
        </p:spPr>
      </p:pic>
      <p:sp>
        <p:nvSpPr>
          <p:cNvPr id="7185" name="矩形 17"/>
          <p:cNvSpPr/>
          <p:nvPr/>
        </p:nvSpPr>
        <p:spPr>
          <a:xfrm>
            <a:off x="558800" y="1376363"/>
            <a:ext cx="1535113" cy="584200"/>
          </a:xfrm>
          <a:prstGeom prst="rect">
            <a:avLst/>
          </a:prstGeom>
          <a:noFill/>
          <a:ln w="9525">
            <a:noFill/>
          </a:ln>
        </p:spPr>
        <p:txBody>
          <a:bodyPr>
            <a:spAutoFit/>
          </a:bodyPr>
          <a:p>
            <a:pPr algn="ctr" eaLnBrk="1" hangingPunct="1"/>
            <a:r>
              <a:rPr lang="en-US" altLang="zh-CN" sz="1600" b="1" dirty="0">
                <a:solidFill>
                  <a:srgbClr val="FFFF00"/>
                </a:solidFill>
                <a:latin typeface="微软雅黑" panose="020B0503020204020204" pitchFamily="34" charset="-122"/>
                <a:ea typeface="微软雅黑" panose="020B0503020204020204" pitchFamily="34" charset="-122"/>
              </a:rPr>
              <a:t>《</a:t>
            </a:r>
            <a:r>
              <a:rPr lang="zh-CN" altLang="en-US" sz="1600" b="1" dirty="0">
                <a:solidFill>
                  <a:srgbClr val="FFFF00"/>
                </a:solidFill>
                <a:latin typeface="微软雅黑" panose="020B0503020204020204" pitchFamily="34" charset="-122"/>
                <a:ea typeface="微软雅黑" panose="020B0503020204020204" pitchFamily="34" charset="-122"/>
              </a:rPr>
              <a:t>论党的青年工作</a:t>
            </a:r>
            <a:r>
              <a:rPr lang="en-US" altLang="zh-CN" sz="1600" b="1" dirty="0">
                <a:solidFill>
                  <a:srgbClr val="FFFF00"/>
                </a:solidFill>
                <a:latin typeface="微软雅黑" panose="020B0503020204020204" pitchFamily="34" charset="-122"/>
                <a:ea typeface="微软雅黑" panose="020B0503020204020204" pitchFamily="34" charset="-122"/>
              </a:rPr>
              <a:t>》</a:t>
            </a:r>
            <a:r>
              <a:rPr lang="zh-CN" altLang="en-US" sz="1600" b="1" dirty="0">
                <a:solidFill>
                  <a:srgbClr val="FFFF00"/>
                </a:solidFill>
                <a:latin typeface="微软雅黑" panose="020B0503020204020204" pitchFamily="34" charset="-122"/>
                <a:ea typeface="微软雅黑" panose="020B0503020204020204" pitchFamily="34" charset="-122"/>
              </a:rPr>
              <a:t>出版</a:t>
            </a:r>
            <a:endParaRPr lang="zh-CN" altLang="en-US" sz="1600" dirty="0">
              <a:solidFill>
                <a:srgbClr val="FFFF00"/>
              </a:solidFill>
              <a:latin typeface="Arial" panose="020B0604020202020204" pitchFamily="34"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
                                        <p:tgtEl>
                                          <p:spTgt spid="8"/>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8" grpId="0" animBg="1"/>
      <p:bldP spid="9" grpId="0"/>
      <p:bldP spid="10"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PA" val="v5.2.5"/>
</p:tagLst>
</file>

<file path=ppt/tags/tag13.xml><?xml version="1.0" encoding="utf-8"?>
<p:tagLst xmlns:p="http://schemas.openxmlformats.org/presentationml/2006/main">
  <p:tag name="PA" val="v5.2.5"/>
</p:tagLst>
</file>

<file path=ppt/tags/tag14.xml><?xml version="1.0" encoding="utf-8"?>
<p:tagLst xmlns:p="http://schemas.openxmlformats.org/presentationml/2006/main">
  <p:tag name="PA" val="v5.2.5"/>
</p:tagLst>
</file>

<file path=ppt/tags/tag15.xml><?xml version="1.0" encoding="utf-8"?>
<p:tagLst xmlns:p="http://schemas.openxmlformats.org/presentationml/2006/main">
  <p:tag name="PA" val="v5.2.5"/>
</p:tagLst>
</file>

<file path=ppt/tags/tag16.xml><?xml version="1.0" encoding="utf-8"?>
<p:tagLst xmlns:p="http://schemas.openxmlformats.org/presentationml/2006/main">
  <p:tag name="PA" val="v5.2.5"/>
  <p:tag name="KSO_WM_BEAUTIFY_FLAG" val=""/>
</p:tagLst>
</file>

<file path=ppt/tags/tag17.xml><?xml version="1.0" encoding="utf-8"?>
<p:tagLst xmlns:p="http://schemas.openxmlformats.org/presentationml/2006/main">
  <p:tag name="PA" val="v5.2.5"/>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PA" val="v5.2.9"/>
</p:tagLst>
</file>

<file path=ppt/tags/tag23.xml><?xml version="1.0" encoding="utf-8"?>
<p:tagLst xmlns:p="http://schemas.openxmlformats.org/presentationml/2006/main">
  <p:tag name="commondata" val="eyJoZGlkIjoiM2I3MzcxMjE3ZTUwN2Y4YzcyNzhmMDc4YWRmYmM0M2I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4878</Words>
  <Application>WPS 演示</Application>
  <PresentationFormat>全屏显示(16:9)</PresentationFormat>
  <Paragraphs>210</Paragraphs>
  <Slides>27</Slides>
  <Notes>0</Notes>
  <HiddenSlides>0</HiddenSlides>
  <MMClips>0</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27</vt:i4>
      </vt:variant>
    </vt:vector>
  </HeadingPairs>
  <TitlesOfParts>
    <vt:vector size="57" baseType="lpstr">
      <vt:lpstr>Arial</vt:lpstr>
      <vt:lpstr>宋体</vt:lpstr>
      <vt:lpstr>Wingdings</vt:lpstr>
      <vt:lpstr>Calibri Light</vt:lpstr>
      <vt:lpstr>Calibri</vt:lpstr>
      <vt:lpstr>微软雅黑</vt:lpstr>
      <vt:lpstr>楷体</vt:lpstr>
      <vt:lpstr>字魂36号-正文宋楷</vt:lpstr>
      <vt:lpstr>+mn-lt</vt:lpstr>
      <vt:lpstr>Segoe Print</vt:lpstr>
      <vt:lpstr>汉仪行楷简</vt:lpstr>
      <vt:lpstr>楷体_GB2312</vt:lpstr>
      <vt:lpstr>思源黑体 CN Normal</vt:lpstr>
      <vt:lpstr>黑体</vt:lpstr>
      <vt:lpstr>思源黑体 CN Regular</vt:lpstr>
      <vt:lpstr>字魂59号-创粗黑</vt:lpstr>
      <vt:lpstr>思源黑体 CN Heavy</vt:lpstr>
      <vt:lpstr>+mn-ea</vt:lpstr>
      <vt:lpstr>汉仪雅酷黑 75W</vt:lpstr>
      <vt:lpstr>思源黑体 CN Regular</vt:lpstr>
      <vt:lpstr>思源黑体 CN Normal</vt:lpstr>
      <vt:lpstr>方正颜宋简体_中</vt:lpstr>
      <vt:lpstr>思源黑体 CN Light</vt:lpstr>
      <vt:lpstr>Arial Unicode MS</vt:lpstr>
      <vt:lpstr>Calibri</vt:lpstr>
      <vt:lpstr>字魂59号-创粗黑</vt:lpstr>
      <vt:lpstr>思源黑体 CN Heavy</vt:lpstr>
      <vt:lpstr>Times New Roman</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用心</cp:lastModifiedBy>
  <cp:revision>672</cp:revision>
  <dcterms:created xsi:type="dcterms:W3CDTF">2023-12-04T02:31:48Z</dcterms:created>
  <dcterms:modified xsi:type="dcterms:W3CDTF">2023-12-04T03:33:23Z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00D7899F267744C3A7252BA6B222B581_13</vt:lpwstr>
  </property>
  <property fmtid="{D5CDD505-2E9C-101B-9397-08002B2CF9AE}" pid="3" name="KSOProductBuildVer">
    <vt:lpwstr>2052-12.1.0.15990</vt:lpwstr>
  </property>
</Properties>
</file>